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0" r:id="rId3"/>
    <p:sldId id="257" r:id="rId4"/>
    <p:sldId id="261" r:id="rId5"/>
    <p:sldId id="262" r:id="rId6"/>
    <p:sldId id="263" r:id="rId7"/>
    <p:sldId id="264" r:id="rId8"/>
    <p:sldId id="265" r:id="rId9"/>
    <p:sldId id="268" r:id="rId10"/>
    <p:sldId id="269" r:id="rId11"/>
    <p:sldId id="271" r:id="rId12"/>
    <p:sldId id="274" r:id="rId13"/>
    <p:sldId id="275" r:id="rId14"/>
    <p:sldId id="276" r:id="rId15"/>
    <p:sldId id="277" r:id="rId16"/>
  </p:sldIdLst>
  <p:sldSz cx="9144000" cy="6858000" type="screen4x3"/>
  <p:notesSz cx="6808788" cy="9823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Households by type of household and family in UK, 2006</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Married/ Cohabiting couple with dependent children</c:v>
                </c:pt>
                <c:pt idx="1">
                  <c:v>Married/ Cohabiting couple with no dependent children</c:v>
                </c:pt>
                <c:pt idx="2">
                  <c:v>Lone Parent family</c:v>
                </c:pt>
                <c:pt idx="3">
                  <c:v>One person only</c:v>
                </c:pt>
                <c:pt idx="4">
                  <c:v>Other households</c:v>
                </c:pt>
              </c:strCache>
            </c:strRef>
          </c:cat>
          <c:val>
            <c:numRef>
              <c:f>Sheet1!$B$2:$B$6</c:f>
              <c:numCache>
                <c:formatCode>General</c:formatCode>
                <c:ptCount val="5"/>
                <c:pt idx="0">
                  <c:v>22</c:v>
                </c:pt>
                <c:pt idx="1">
                  <c:v>35</c:v>
                </c:pt>
                <c:pt idx="2">
                  <c:v>10</c:v>
                </c:pt>
                <c:pt idx="3">
                  <c:v>29</c:v>
                </c:pt>
                <c:pt idx="4">
                  <c:v>29</c:v>
                </c:pt>
              </c:numCache>
            </c:numRef>
          </c:val>
          <c:extLst>
            <c:ext xmlns:c16="http://schemas.microsoft.com/office/drawing/2014/chart" uri="{C3380CC4-5D6E-409C-BE32-E72D297353CC}">
              <c16:uniqueId val="{00000000-6674-4453-AAAD-261F718E69BE}"/>
            </c:ext>
          </c:extLst>
        </c:ser>
        <c:dLbls>
          <c:showLegendKey val="0"/>
          <c:showVal val="0"/>
          <c:showCatName val="0"/>
          <c:showSerName val="0"/>
          <c:showPercent val="1"/>
          <c:showBubbleSize val="0"/>
          <c:showLeaderLines val="1"/>
        </c:dLbls>
      </c:pie3DChart>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11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1173"/>
          </a:xfrm>
          <a:prstGeom prst="rect">
            <a:avLst/>
          </a:prstGeom>
        </p:spPr>
        <p:txBody>
          <a:bodyPr vert="horz" lIns="91440" tIns="45720" rIns="91440" bIns="45720" rtlCol="0"/>
          <a:lstStyle>
            <a:lvl1pPr algn="r">
              <a:defRPr sz="1200"/>
            </a:lvl1pPr>
          </a:lstStyle>
          <a:p>
            <a:fld id="{587F5874-197A-40C9-BDFB-C21587739983}" type="datetimeFigureOut">
              <a:rPr lang="en-GB" smtClean="0"/>
              <a:t>21/01/2021</a:t>
            </a:fld>
            <a:endParaRPr lang="en-GB"/>
          </a:p>
        </p:txBody>
      </p:sp>
      <p:sp>
        <p:nvSpPr>
          <p:cNvPr id="4" name="Slide Image Placeholder 3"/>
          <p:cNvSpPr>
            <a:spLocks noGrp="1" noRot="1" noChangeAspect="1"/>
          </p:cNvSpPr>
          <p:nvPr>
            <p:ph type="sldImg" idx="2"/>
          </p:nvPr>
        </p:nvSpPr>
        <p:spPr>
          <a:xfrm>
            <a:off x="949325" y="736600"/>
            <a:ext cx="4910138" cy="36845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666139"/>
            <a:ext cx="5447030" cy="44205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30572"/>
            <a:ext cx="2950475" cy="49117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330572"/>
            <a:ext cx="2950475" cy="491173"/>
          </a:xfrm>
          <a:prstGeom prst="rect">
            <a:avLst/>
          </a:prstGeom>
        </p:spPr>
        <p:txBody>
          <a:bodyPr vert="horz" lIns="91440" tIns="45720" rIns="91440" bIns="45720" rtlCol="0" anchor="b"/>
          <a:lstStyle>
            <a:lvl1pPr algn="r">
              <a:defRPr sz="1200"/>
            </a:lvl1pPr>
          </a:lstStyle>
          <a:p>
            <a:fld id="{58BBEA60-3648-48D0-BD8D-854142A1429A}" type="slidenum">
              <a:rPr lang="en-GB" smtClean="0"/>
              <a:t>‹#›</a:t>
            </a:fld>
            <a:endParaRPr lang="en-GB"/>
          </a:p>
        </p:txBody>
      </p:sp>
    </p:spTree>
    <p:extLst>
      <p:ext uri="{BB962C8B-B14F-4D97-AF65-F5344CB8AC3E}">
        <p14:creationId xmlns:p14="http://schemas.microsoft.com/office/powerpoint/2010/main" val="88516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27AC55-0A64-4E42-8D27-5602F8A07C31}" type="slidenum">
              <a:rPr lang="en-GB"/>
              <a:pPr/>
              <a:t>11</a:t>
            </a:fld>
            <a:endParaRPr lang="en-GB"/>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9244A-DCF5-4B65-9465-4D66CA9E8C3A}" type="slidenum">
              <a:rPr lang="en-GB"/>
              <a:pPr/>
              <a:t>12</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8C203-7616-403D-8615-F6CDFC219562}" type="slidenum">
              <a:rPr lang="en-GB"/>
              <a:pPr/>
              <a:t>13</a:t>
            </a:fld>
            <a:endParaRPr lang="en-GB"/>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8C203-7616-403D-8615-F6CDFC219562}" type="slidenum">
              <a:rPr lang="en-GB"/>
              <a:pPr/>
              <a:t>14</a:t>
            </a:fld>
            <a:endParaRPr lang="en-GB"/>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37FA3F-DB2E-4DE4-BC88-F399525D4EF5}"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37FA3F-DB2E-4DE4-BC88-F399525D4EF5}"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37FA3F-DB2E-4DE4-BC88-F399525D4EF5}"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37FA3F-DB2E-4DE4-BC88-F399525D4EF5}"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7FA3F-DB2E-4DE4-BC88-F399525D4EF5}"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37FA3F-DB2E-4DE4-BC88-F399525D4EF5}"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137FA3F-DB2E-4DE4-BC88-F399525D4EF5}" type="datetimeFigureOut">
              <a:rPr lang="en-GB" smtClean="0"/>
              <a:t>21/01/2021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37FA3F-DB2E-4DE4-BC88-F399525D4EF5}" type="datetimeFigureOut">
              <a:rPr lang="en-GB" smtClean="0"/>
              <a:t>21/01/2021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7FA3F-DB2E-4DE4-BC88-F399525D4EF5}" type="datetimeFigureOut">
              <a:rPr lang="en-GB" smtClean="0"/>
              <a:t>21/01/2021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7FA3F-DB2E-4DE4-BC88-F399525D4EF5}"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7FA3F-DB2E-4DE4-BC88-F399525D4EF5}"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CA9D8F-5712-437A-BE2E-7827C7342CDE}"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7FA3F-DB2E-4DE4-BC88-F399525D4EF5}" type="datetimeFigureOut">
              <a:rPr lang="en-GB" smtClean="0"/>
              <a:t>21/01/2021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A9D8F-5712-437A-BE2E-7827C7342CDE}"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rbennett@gshs.org.uk" TargetMode="External"/><Relationship Id="rId5" Type="http://schemas.openxmlformats.org/officeDocument/2006/relationships/hyperlink" Target="mailto:arigby@gshs.org.uk"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4293096"/>
            <a:ext cx="7884081" cy="1938992"/>
          </a:xfrm>
          <a:prstGeom prst="rect">
            <a:avLst/>
          </a:prstGeom>
          <a:noFill/>
        </p:spPr>
        <p:txBody>
          <a:bodyPr wrap="square" lIns="91440" tIns="45720" rIns="91440" bIns="45720">
            <a:spAutoFit/>
          </a:bodyPr>
          <a:lstStyle/>
          <a:p>
            <a:pPr algn="ctr"/>
            <a:r>
              <a:rPr lang="en-US" sz="6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omic Sans MS" panose="030F0702030302020204" pitchFamily="66" charset="0"/>
              </a:rPr>
              <a:t>Was Kim Kardashian born or made?</a:t>
            </a:r>
          </a:p>
        </p:txBody>
      </p:sp>
      <p:pic>
        <p:nvPicPr>
          <p:cNvPr id="2" name="Picture 1"/>
          <p:cNvPicPr>
            <a:picLocks noChangeAspect="1"/>
          </p:cNvPicPr>
          <p:nvPr/>
        </p:nvPicPr>
        <p:blipFill>
          <a:blip r:embed="rId4"/>
          <a:stretch>
            <a:fillRect/>
          </a:stretch>
        </p:blipFill>
        <p:spPr>
          <a:xfrm>
            <a:off x="2411760" y="167258"/>
            <a:ext cx="4125838" cy="4125838"/>
          </a:xfrm>
          <a:prstGeom prst="rect">
            <a:avLst/>
          </a:prstGeom>
        </p:spPr>
      </p:pic>
      <p:pic>
        <p:nvPicPr>
          <p:cNvPr id="3" name="Recorded Sound">
            <a:hlinkClick r:id="" action="ppaction://media"/>
            <a:extLst>
              <a:ext uri="{FF2B5EF4-FFF2-40B4-BE49-F238E27FC236}">
                <a16:creationId xmlns:a16="http://schemas.microsoft.com/office/drawing/2014/main" id="{A4F7662E-E212-433F-A346-F573F010DF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pic>
        <p:nvPicPr>
          <p:cNvPr id="6" name="Recorded Sound">
            <a:hlinkClick r:id="" action="ppaction://media"/>
            <a:extLst>
              <a:ext uri="{FF2B5EF4-FFF2-40B4-BE49-F238E27FC236}">
                <a16:creationId xmlns:a16="http://schemas.microsoft.com/office/drawing/2014/main" id="{735E5C9A-5816-44B3-B8A0-6DC1B2EF5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7544" y="0"/>
            <a:ext cx="8229600" cy="1143000"/>
          </a:xfrm>
        </p:spPr>
        <p:txBody>
          <a:bodyPr/>
          <a:lstStyle/>
          <a:p>
            <a:r>
              <a:rPr lang="en-GB" dirty="0">
                <a:effectLst>
                  <a:outerShdw blurRad="38100" dist="38100" dir="2700000" algn="tl">
                    <a:srgbClr val="C0C0C0"/>
                  </a:outerShdw>
                </a:effectLst>
              </a:rPr>
              <a:t>The </a:t>
            </a:r>
            <a:r>
              <a:rPr lang="en-GB" dirty="0" err="1">
                <a:effectLst>
                  <a:outerShdw blurRad="38100" dist="38100" dir="2700000" algn="tl">
                    <a:srgbClr val="C0C0C0"/>
                  </a:outerShdw>
                </a:effectLst>
              </a:rPr>
              <a:t>Nayar</a:t>
            </a:r>
            <a:r>
              <a:rPr lang="en-GB" dirty="0">
                <a:effectLst>
                  <a:outerShdw blurRad="38100" dist="38100" dir="2700000" algn="tl">
                    <a:srgbClr val="C0C0C0"/>
                  </a:outerShdw>
                </a:effectLst>
              </a:rPr>
              <a:t> Tribe</a:t>
            </a:r>
          </a:p>
        </p:txBody>
      </p:sp>
      <p:pic>
        <p:nvPicPr>
          <p:cNvPr id="35846" name="Picture 4" descr="npo000009"/>
          <p:cNvPicPr>
            <a:picLocks noChangeAspect="1" noChangeArrowheads="1"/>
          </p:cNvPicPr>
          <p:nvPr/>
        </p:nvPicPr>
        <p:blipFill>
          <a:blip r:embed="rId5" cstate="print"/>
          <a:srcRect/>
          <a:stretch>
            <a:fillRect/>
          </a:stretch>
        </p:blipFill>
        <p:spPr bwMode="auto">
          <a:xfrm>
            <a:off x="251520" y="188640"/>
            <a:ext cx="2286000" cy="3222625"/>
          </a:xfrm>
          <a:prstGeom prst="rect">
            <a:avLst/>
          </a:prstGeom>
          <a:noFill/>
          <a:ln w="9525" algn="ctr">
            <a:noFill/>
            <a:miter lim="800000"/>
            <a:headEnd/>
            <a:tailEnd/>
          </a:ln>
          <a:effectLst/>
        </p:spPr>
      </p:pic>
      <p:sp>
        <p:nvSpPr>
          <p:cNvPr id="35848" name="Text Box 8"/>
          <p:cNvSpPr txBox="1">
            <a:spLocks noChangeArrowheads="1"/>
          </p:cNvSpPr>
          <p:nvPr/>
        </p:nvSpPr>
        <p:spPr bwMode="auto">
          <a:xfrm>
            <a:off x="2627784" y="836712"/>
            <a:ext cx="6048375" cy="5740033"/>
          </a:xfrm>
          <a:prstGeom prst="rect">
            <a:avLst/>
          </a:prstGeom>
          <a:solidFill>
            <a:srgbClr val="FFCCFF"/>
          </a:solidFill>
          <a:ln w="9525">
            <a:noFill/>
            <a:miter lim="800000"/>
            <a:headEnd/>
            <a:tailEnd/>
          </a:ln>
          <a:effectLst>
            <a:outerShdw dist="107763" dir="2700000" algn="ctr" rotWithShape="0">
              <a:schemeClr val="bg2">
                <a:alpha val="50000"/>
              </a:schemeClr>
            </a:outerShdw>
          </a:effectLst>
        </p:spPr>
        <p:txBody>
          <a:bodyPr>
            <a:spAutoFit/>
          </a:bodyPr>
          <a:lstStyle/>
          <a:p>
            <a:pPr>
              <a:spcBef>
                <a:spcPts val="500"/>
              </a:spcBef>
              <a:spcAft>
                <a:spcPts val="500"/>
              </a:spcAft>
            </a:pPr>
            <a:r>
              <a:rPr lang="en-GB" dirty="0">
                <a:solidFill>
                  <a:schemeClr val="accent2"/>
                </a:solidFill>
                <a:latin typeface="Arial" charset="0"/>
              </a:rPr>
              <a:t>The </a:t>
            </a:r>
            <a:r>
              <a:rPr lang="en-GB" dirty="0" err="1">
                <a:solidFill>
                  <a:schemeClr val="accent2"/>
                </a:solidFill>
                <a:latin typeface="Arial" charset="0"/>
              </a:rPr>
              <a:t>Nayar</a:t>
            </a:r>
            <a:r>
              <a:rPr lang="en-GB" dirty="0">
                <a:solidFill>
                  <a:schemeClr val="accent2"/>
                </a:solidFill>
                <a:latin typeface="Arial" charset="0"/>
              </a:rPr>
              <a:t> tribe lived in South India prior to British rule in 1792.</a:t>
            </a:r>
          </a:p>
          <a:p>
            <a:pPr>
              <a:spcBef>
                <a:spcPts val="500"/>
              </a:spcBef>
              <a:spcAft>
                <a:spcPts val="500"/>
              </a:spcAft>
            </a:pPr>
            <a:r>
              <a:rPr lang="en-GB" dirty="0">
                <a:solidFill>
                  <a:schemeClr val="accent2"/>
                </a:solidFill>
                <a:latin typeface="Arial" charset="0"/>
              </a:rPr>
              <a:t>Kathleen Gough (1959) studied the </a:t>
            </a:r>
            <a:r>
              <a:rPr lang="en-GB" dirty="0" err="1">
                <a:solidFill>
                  <a:schemeClr val="accent2"/>
                </a:solidFill>
                <a:latin typeface="Arial" charset="0"/>
              </a:rPr>
              <a:t>Nayar</a:t>
            </a:r>
            <a:r>
              <a:rPr lang="en-GB" dirty="0">
                <a:solidFill>
                  <a:schemeClr val="accent2"/>
                </a:solidFill>
                <a:latin typeface="Arial" charset="0"/>
              </a:rPr>
              <a:t> and found that once a female reached puberty, she would take a number of “</a:t>
            </a:r>
            <a:r>
              <a:rPr lang="en-GB" dirty="0" err="1">
                <a:solidFill>
                  <a:schemeClr val="accent2"/>
                </a:solidFill>
                <a:latin typeface="Arial" charset="0"/>
              </a:rPr>
              <a:t>sandbanham</a:t>
            </a:r>
            <a:r>
              <a:rPr lang="en-GB" dirty="0">
                <a:solidFill>
                  <a:schemeClr val="accent2"/>
                </a:solidFill>
                <a:latin typeface="Arial" charset="0"/>
              </a:rPr>
              <a:t>” husbands. The “</a:t>
            </a:r>
            <a:r>
              <a:rPr lang="en-GB" dirty="0" err="1">
                <a:solidFill>
                  <a:schemeClr val="accent2"/>
                </a:solidFill>
                <a:latin typeface="Arial" charset="0"/>
              </a:rPr>
              <a:t>Sandbanham</a:t>
            </a:r>
            <a:r>
              <a:rPr lang="en-GB" dirty="0">
                <a:solidFill>
                  <a:schemeClr val="accent2"/>
                </a:solidFill>
                <a:latin typeface="Arial" charset="0"/>
              </a:rPr>
              <a:t>” husbands were typically warriors and would be away for long periods. When they returned, they would stay with their “wife”. A woman would typically have up to 12 visiting husbands and these unions were not lifelong and either party could terminate them at any time. </a:t>
            </a:r>
          </a:p>
          <a:p>
            <a:pPr>
              <a:spcBef>
                <a:spcPts val="500"/>
              </a:spcBef>
              <a:spcAft>
                <a:spcPts val="500"/>
              </a:spcAft>
            </a:pPr>
            <a:r>
              <a:rPr lang="en-GB" dirty="0">
                <a:solidFill>
                  <a:schemeClr val="accent2"/>
                </a:solidFill>
                <a:latin typeface="Arial" charset="0"/>
              </a:rPr>
              <a:t>The </a:t>
            </a:r>
            <a:r>
              <a:rPr lang="en-GB" dirty="0" err="1">
                <a:solidFill>
                  <a:schemeClr val="accent2"/>
                </a:solidFill>
                <a:latin typeface="Arial" charset="0"/>
              </a:rPr>
              <a:t>Sandbanham</a:t>
            </a:r>
            <a:r>
              <a:rPr lang="en-GB" dirty="0">
                <a:solidFill>
                  <a:schemeClr val="accent2"/>
                </a:solidFill>
                <a:latin typeface="Arial" charset="0"/>
              </a:rPr>
              <a:t> husbands did not take </a:t>
            </a:r>
            <a:r>
              <a:rPr lang="en-GB" dirty="0" err="1">
                <a:solidFill>
                  <a:schemeClr val="accent2"/>
                </a:solidFill>
                <a:latin typeface="Arial" charset="0"/>
              </a:rPr>
              <a:t>responsability</a:t>
            </a:r>
            <a:r>
              <a:rPr lang="en-GB" dirty="0">
                <a:solidFill>
                  <a:schemeClr val="accent2"/>
                </a:solidFill>
                <a:latin typeface="Arial" charset="0"/>
              </a:rPr>
              <a:t> for any offspring. Any man in the community could claim to be the father and support the woman with the cost of the child.  Often it would be left to the woman’s brother to help support the woman with her children.</a:t>
            </a:r>
          </a:p>
          <a:p>
            <a:pPr>
              <a:spcBef>
                <a:spcPts val="500"/>
              </a:spcBef>
              <a:spcAft>
                <a:spcPts val="500"/>
              </a:spcAft>
            </a:pPr>
            <a:r>
              <a:rPr lang="en-GB" dirty="0">
                <a:solidFill>
                  <a:schemeClr val="accent2"/>
                </a:solidFill>
                <a:latin typeface="Arial" charset="0"/>
              </a:rPr>
              <a:t>Gough believed that this example countered Murdock’s claim as there was no “marriage” in the Westernised sense nor was the biological parents an economic unit supporting their children.</a:t>
            </a:r>
          </a:p>
        </p:txBody>
      </p:sp>
      <p:pic>
        <p:nvPicPr>
          <p:cNvPr id="8194" name="Picture 2"/>
          <p:cNvPicPr>
            <a:picLocks noChangeAspect="1" noChangeArrowheads="1"/>
          </p:cNvPicPr>
          <p:nvPr/>
        </p:nvPicPr>
        <p:blipFill>
          <a:blip r:embed="rId6" cstate="print"/>
          <a:srcRect/>
          <a:stretch>
            <a:fillRect/>
          </a:stretch>
        </p:blipFill>
        <p:spPr bwMode="auto">
          <a:xfrm>
            <a:off x="251520" y="3429000"/>
            <a:ext cx="2232248" cy="3366088"/>
          </a:xfrm>
          <a:prstGeom prst="rect">
            <a:avLst/>
          </a:prstGeom>
          <a:noFill/>
          <a:ln w="9525">
            <a:noFill/>
            <a:miter lim="800000"/>
            <a:headEnd/>
            <a:tailEnd/>
          </a:ln>
        </p:spPr>
      </p:pic>
      <p:pic>
        <p:nvPicPr>
          <p:cNvPr id="2" name="Recorded Sound">
            <a:hlinkClick r:id="" action="ppaction://media"/>
            <a:extLst>
              <a:ext uri="{FF2B5EF4-FFF2-40B4-BE49-F238E27FC236}">
                <a16:creationId xmlns:a16="http://schemas.microsoft.com/office/drawing/2014/main" id="{03851099-4003-4237-B223-37DD8F8E09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7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3584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419872" y="0"/>
            <a:ext cx="8229600" cy="1143000"/>
          </a:xfrm>
        </p:spPr>
        <p:txBody>
          <a:bodyPr/>
          <a:lstStyle/>
          <a:p>
            <a:pPr algn="l"/>
            <a:r>
              <a:rPr lang="en-GB" dirty="0">
                <a:effectLst>
                  <a:outerShdw blurRad="38100" dist="38100" dir="2700000" algn="tl">
                    <a:srgbClr val="C0C0C0"/>
                  </a:outerShdw>
                </a:effectLst>
              </a:rPr>
              <a:t>Kibbutz System (Israel)</a:t>
            </a:r>
          </a:p>
        </p:txBody>
      </p:sp>
      <p:pic>
        <p:nvPicPr>
          <p:cNvPr id="38916" name="Picture 4" descr="npo000011"/>
          <p:cNvPicPr>
            <a:picLocks noChangeAspect="1" noChangeArrowheads="1"/>
          </p:cNvPicPr>
          <p:nvPr/>
        </p:nvPicPr>
        <p:blipFill>
          <a:blip r:embed="rId3" cstate="print"/>
          <a:srcRect/>
          <a:stretch>
            <a:fillRect/>
          </a:stretch>
        </p:blipFill>
        <p:spPr bwMode="auto">
          <a:xfrm>
            <a:off x="179512" y="188640"/>
            <a:ext cx="3241675" cy="2808312"/>
          </a:xfrm>
          <a:prstGeom prst="rect">
            <a:avLst/>
          </a:prstGeom>
          <a:noFill/>
          <a:ln w="9525" algn="ctr">
            <a:noFill/>
            <a:miter lim="800000"/>
            <a:headEnd/>
            <a:tailEnd/>
          </a:ln>
          <a:effectLst/>
        </p:spPr>
      </p:pic>
      <p:pic>
        <p:nvPicPr>
          <p:cNvPr id="38917" name="Picture 7" descr="npo000013"/>
          <p:cNvPicPr>
            <a:picLocks noChangeAspect="1" noChangeArrowheads="1"/>
          </p:cNvPicPr>
          <p:nvPr/>
        </p:nvPicPr>
        <p:blipFill>
          <a:blip r:embed="rId4" cstate="print"/>
          <a:srcRect/>
          <a:stretch>
            <a:fillRect/>
          </a:stretch>
        </p:blipFill>
        <p:spPr bwMode="auto">
          <a:xfrm>
            <a:off x="304801" y="3212976"/>
            <a:ext cx="3115072" cy="3005262"/>
          </a:xfrm>
          <a:prstGeom prst="rect">
            <a:avLst/>
          </a:prstGeom>
          <a:noFill/>
          <a:ln w="9525" algn="ctr">
            <a:noFill/>
            <a:miter lim="800000"/>
            <a:headEnd/>
            <a:tailEnd/>
          </a:ln>
          <a:effectLst/>
        </p:spPr>
      </p:pic>
      <p:sp>
        <p:nvSpPr>
          <p:cNvPr id="9" name="Text Box 6"/>
          <p:cNvSpPr txBox="1">
            <a:spLocks noChangeArrowheads="1"/>
          </p:cNvSpPr>
          <p:nvPr/>
        </p:nvSpPr>
        <p:spPr bwMode="auto">
          <a:xfrm>
            <a:off x="3563888" y="908720"/>
            <a:ext cx="5256584" cy="5770811"/>
          </a:xfrm>
          <a:prstGeom prst="rect">
            <a:avLst/>
          </a:prstGeom>
          <a:solidFill>
            <a:srgbClr val="FFCCCC"/>
          </a:solid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en-GB" dirty="0">
                <a:solidFill>
                  <a:schemeClr val="accent2"/>
                </a:solidFill>
                <a:latin typeface="Arial" charset="0"/>
              </a:rPr>
              <a:t>Kibbutzim are collective communities and in Israel, 4% of the population live in them. All the members of kibbutz work to help it and this includes sharing childcare.</a:t>
            </a:r>
          </a:p>
          <a:p>
            <a:pPr>
              <a:spcBef>
                <a:spcPct val="50000"/>
              </a:spcBef>
            </a:pPr>
            <a:r>
              <a:rPr lang="en-GB" dirty="0">
                <a:solidFill>
                  <a:schemeClr val="accent2"/>
                </a:solidFill>
                <a:latin typeface="Arial" charset="0"/>
              </a:rPr>
              <a:t>Until recently, the children would live separate from their parents in children dormitories where they would live with the other children from the community. They would spend some leisure time with their biological parents though the children were thought of the children of the entire community. </a:t>
            </a:r>
          </a:p>
          <a:p>
            <a:pPr>
              <a:spcBef>
                <a:spcPct val="50000"/>
              </a:spcBef>
            </a:pPr>
            <a:r>
              <a:rPr lang="en-GB" dirty="0">
                <a:solidFill>
                  <a:schemeClr val="accent2"/>
                </a:solidFill>
                <a:latin typeface="Arial" charset="0"/>
              </a:rPr>
              <a:t>Nowadays, children typically live with their parents in the kibbutz though will spend their days apart from their parents, being looked after by other members of the community whose role is to look after the children.</a:t>
            </a:r>
          </a:p>
          <a:p>
            <a:pPr>
              <a:spcBef>
                <a:spcPct val="50000"/>
              </a:spcBef>
            </a:pPr>
            <a:r>
              <a:rPr lang="en-GB" dirty="0">
                <a:solidFill>
                  <a:schemeClr val="accent2"/>
                </a:solidFill>
                <a:latin typeface="Arial" charset="0"/>
              </a:rPr>
              <a:t>As an example of communal living  and shared responsibility for child rearing, this suggests that the nuclear family might not be universal.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dissolve">
                                      <p:cBhvr>
                                        <p:cTn id="7" dur="500"/>
                                        <p:tgtEl>
                                          <p:spTgt spid="389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a:t>Polyandrous Families in Nepal.</a:t>
            </a:r>
          </a:p>
        </p:txBody>
      </p:sp>
      <p:pic>
        <p:nvPicPr>
          <p:cNvPr id="39940" name="Picture 4"/>
          <p:cNvPicPr>
            <a:picLocks noChangeAspect="1" noChangeArrowheads="1"/>
          </p:cNvPicPr>
          <p:nvPr/>
        </p:nvPicPr>
        <p:blipFill>
          <a:blip r:embed="rId3" cstate="print"/>
          <a:srcRect l="48267" t="12328" b="8218"/>
          <a:stretch>
            <a:fillRect/>
          </a:stretch>
        </p:blipFill>
        <p:spPr bwMode="auto">
          <a:xfrm>
            <a:off x="323528" y="1196752"/>
            <a:ext cx="2099394" cy="2400672"/>
          </a:xfrm>
          <a:prstGeom prst="rect">
            <a:avLst/>
          </a:prstGeom>
          <a:noFill/>
          <a:ln w="9525">
            <a:noFill/>
            <a:miter lim="800000"/>
            <a:headEnd/>
            <a:tailEnd/>
          </a:ln>
          <a:effectLst/>
        </p:spPr>
      </p:pic>
      <p:sp>
        <p:nvSpPr>
          <p:cNvPr id="39942" name="Text Box 6"/>
          <p:cNvSpPr txBox="1">
            <a:spLocks noChangeArrowheads="1"/>
          </p:cNvSpPr>
          <p:nvPr/>
        </p:nvSpPr>
        <p:spPr bwMode="auto">
          <a:xfrm>
            <a:off x="2483768" y="1196752"/>
            <a:ext cx="6480720" cy="4662815"/>
          </a:xfrm>
          <a:prstGeom prst="rect">
            <a:avLst/>
          </a:prstGeom>
          <a:solidFill>
            <a:srgbClr val="FFCCCC"/>
          </a:solid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en-GB" dirty="0">
                <a:solidFill>
                  <a:schemeClr val="accent2"/>
                </a:solidFill>
                <a:latin typeface="Arial" charset="0"/>
              </a:rPr>
              <a:t>Polyandry is where a woman has more than 1 husband. It is often practised in countries with limited natural resources in order to limit the number of children born. </a:t>
            </a:r>
          </a:p>
          <a:p>
            <a:pPr>
              <a:spcBef>
                <a:spcPct val="50000"/>
              </a:spcBef>
            </a:pPr>
            <a:r>
              <a:rPr lang="en-GB" dirty="0">
                <a:solidFill>
                  <a:schemeClr val="accent2"/>
                </a:solidFill>
                <a:latin typeface="Arial" charset="0"/>
              </a:rPr>
              <a:t>Polyandry is practising in Nepal where a woman will marry all the brothers or male cousins within a family.</a:t>
            </a:r>
          </a:p>
          <a:p>
            <a:pPr>
              <a:spcBef>
                <a:spcPct val="50000"/>
              </a:spcBef>
            </a:pPr>
            <a:r>
              <a:rPr lang="en-GB" dirty="0">
                <a:solidFill>
                  <a:schemeClr val="accent2"/>
                </a:solidFill>
                <a:latin typeface="Arial" charset="0"/>
              </a:rPr>
              <a:t>The children of the woman are considered to be the children of all her husbands and will be treated as such.  This insures that if one of the woman’s husbands dies (due to the hard conditions of life), then she and her children will be taken care of by her other husbands who are biologically related to the offspring and regard them as their children.</a:t>
            </a:r>
          </a:p>
          <a:p>
            <a:pPr>
              <a:spcBef>
                <a:spcPct val="50000"/>
              </a:spcBef>
            </a:pPr>
            <a:r>
              <a:rPr lang="en-GB" dirty="0">
                <a:solidFill>
                  <a:schemeClr val="accent2"/>
                </a:solidFill>
                <a:latin typeface="Arial" charset="0"/>
              </a:rPr>
              <a:t>Whilst this may prove the importance of the family as an unit of economic cooperation, it does not involve two adults of different genders engaging in a socially approved sexual relationship as polyandry is illegal within Nepal.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dirty="0"/>
              <a:t>Female- Carer Core.</a:t>
            </a:r>
          </a:p>
        </p:txBody>
      </p:sp>
      <p:sp>
        <p:nvSpPr>
          <p:cNvPr id="39942" name="Text Box 6"/>
          <p:cNvSpPr txBox="1">
            <a:spLocks noChangeArrowheads="1"/>
          </p:cNvSpPr>
          <p:nvPr/>
        </p:nvSpPr>
        <p:spPr bwMode="auto">
          <a:xfrm>
            <a:off x="2483768" y="1196752"/>
            <a:ext cx="6480720" cy="5216813"/>
          </a:xfrm>
          <a:prstGeom prst="rect">
            <a:avLst/>
          </a:prstGeom>
          <a:solidFill>
            <a:srgbClr val="FFCCCC"/>
          </a:solid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en-GB" dirty="0" err="1">
                <a:solidFill>
                  <a:schemeClr val="accent2"/>
                </a:solidFill>
                <a:latin typeface="Arial" charset="0"/>
              </a:rPr>
              <a:t>Yasmin</a:t>
            </a:r>
            <a:r>
              <a:rPr lang="en-GB" dirty="0">
                <a:solidFill>
                  <a:schemeClr val="accent2"/>
                </a:solidFill>
                <a:latin typeface="Arial" charset="0"/>
              </a:rPr>
              <a:t> </a:t>
            </a:r>
            <a:r>
              <a:rPr lang="en-GB" dirty="0" err="1">
                <a:solidFill>
                  <a:schemeClr val="accent2"/>
                </a:solidFill>
                <a:latin typeface="Arial" charset="0"/>
              </a:rPr>
              <a:t>Sheeran</a:t>
            </a:r>
            <a:r>
              <a:rPr lang="en-GB" dirty="0">
                <a:solidFill>
                  <a:schemeClr val="accent2"/>
                </a:solidFill>
                <a:latin typeface="Arial" charset="0"/>
              </a:rPr>
              <a:t> argued that the female- care core is the most common basic unit of family. By this, </a:t>
            </a:r>
            <a:r>
              <a:rPr lang="en-GB" dirty="0" err="1">
                <a:solidFill>
                  <a:schemeClr val="accent2"/>
                </a:solidFill>
                <a:latin typeface="Arial" charset="0"/>
              </a:rPr>
              <a:t>Sheeran</a:t>
            </a:r>
            <a:r>
              <a:rPr lang="en-GB" dirty="0">
                <a:solidFill>
                  <a:schemeClr val="accent2"/>
                </a:solidFill>
                <a:latin typeface="Arial" charset="0"/>
              </a:rPr>
              <a:t> means that the primary carer in families tends to be female, with or without the support of a partner or help from the extended family. </a:t>
            </a:r>
          </a:p>
          <a:p>
            <a:pPr>
              <a:spcBef>
                <a:spcPct val="50000"/>
              </a:spcBef>
            </a:pPr>
            <a:r>
              <a:rPr lang="en-GB" dirty="0" err="1">
                <a:solidFill>
                  <a:schemeClr val="accent2"/>
                </a:solidFill>
                <a:latin typeface="Arial" charset="0"/>
              </a:rPr>
              <a:t>Sheeran</a:t>
            </a:r>
            <a:r>
              <a:rPr lang="en-GB" dirty="0">
                <a:solidFill>
                  <a:schemeClr val="accent2"/>
                </a:solidFill>
                <a:latin typeface="Arial" charset="0"/>
              </a:rPr>
              <a:t> claims that this is typical of most societies regardless of whether it is a contemporary society or a pre-industrial society. Also, it includes families which would not under Murdock’s nuclear families, such as lone parent families (which are typically female headed) and lesbian families (though it does not include gay families).</a:t>
            </a:r>
          </a:p>
          <a:p>
            <a:pPr>
              <a:spcBef>
                <a:spcPct val="50000"/>
              </a:spcBef>
            </a:pPr>
            <a:r>
              <a:rPr lang="en-GB" dirty="0" err="1">
                <a:solidFill>
                  <a:schemeClr val="accent2"/>
                </a:solidFill>
                <a:latin typeface="Arial" charset="0"/>
              </a:rPr>
              <a:t>Sheeran</a:t>
            </a:r>
            <a:r>
              <a:rPr lang="en-GB" dirty="0">
                <a:solidFill>
                  <a:schemeClr val="accent2"/>
                </a:solidFill>
                <a:latin typeface="Arial" charset="0"/>
              </a:rPr>
              <a:t> also recognises that the primary carer of a child may not be its mother- if it is not, it is typically a female relative such as grandmother or sister. </a:t>
            </a:r>
            <a:r>
              <a:rPr lang="en-GB" dirty="0" err="1">
                <a:solidFill>
                  <a:schemeClr val="accent2"/>
                </a:solidFill>
                <a:latin typeface="Arial" charset="0"/>
              </a:rPr>
              <a:t>Sheeran</a:t>
            </a:r>
            <a:r>
              <a:rPr lang="en-GB" dirty="0">
                <a:solidFill>
                  <a:schemeClr val="accent2"/>
                </a:solidFill>
                <a:latin typeface="Arial" charset="0"/>
              </a:rPr>
              <a:t> is not denying that men play an important role in the upbringing of their children but she is highlighting that it is typically women who act as primary care givers.</a:t>
            </a:r>
          </a:p>
          <a:p>
            <a:pPr>
              <a:spcBef>
                <a:spcPct val="50000"/>
              </a:spcBef>
            </a:pPr>
            <a:endParaRPr lang="en-GB" dirty="0">
              <a:solidFill>
                <a:schemeClr val="accent2"/>
              </a:solidFill>
              <a:latin typeface="Arial" charset="0"/>
            </a:endParaRPr>
          </a:p>
        </p:txBody>
      </p:sp>
      <p:pic>
        <p:nvPicPr>
          <p:cNvPr id="10242" name="Picture 2"/>
          <p:cNvPicPr>
            <a:picLocks noChangeAspect="1" noChangeArrowheads="1"/>
          </p:cNvPicPr>
          <p:nvPr/>
        </p:nvPicPr>
        <p:blipFill>
          <a:blip r:embed="rId3" cstate="print"/>
          <a:srcRect/>
          <a:stretch>
            <a:fillRect/>
          </a:stretch>
        </p:blipFill>
        <p:spPr bwMode="auto">
          <a:xfrm>
            <a:off x="0" y="1052736"/>
            <a:ext cx="2293283"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solidFill>
                  <a:srgbClr val="FF0000"/>
                </a:solidFill>
              </a:rPr>
              <a:t>Any Questions?</a:t>
            </a:r>
          </a:p>
        </p:txBody>
      </p:sp>
      <p:pic>
        <p:nvPicPr>
          <p:cNvPr id="9218" name="Picture 2"/>
          <p:cNvPicPr>
            <a:picLocks noChangeAspect="1" noChangeArrowheads="1"/>
          </p:cNvPicPr>
          <p:nvPr/>
        </p:nvPicPr>
        <p:blipFill>
          <a:blip r:embed="rId4" cstate="print"/>
          <a:srcRect/>
          <a:stretch>
            <a:fillRect/>
          </a:stretch>
        </p:blipFill>
        <p:spPr bwMode="auto">
          <a:xfrm>
            <a:off x="5364088" y="3032547"/>
            <a:ext cx="3779912" cy="3825453"/>
          </a:xfrm>
          <a:prstGeom prst="rect">
            <a:avLst/>
          </a:prstGeom>
          <a:noFill/>
          <a:ln w="9525">
            <a:noFill/>
            <a:miter lim="800000"/>
            <a:headEnd/>
            <a:tailEnd/>
          </a:ln>
        </p:spPr>
      </p:pic>
      <p:sp>
        <p:nvSpPr>
          <p:cNvPr id="5" name="Cloud Callout 4"/>
          <p:cNvSpPr/>
          <p:nvPr/>
        </p:nvSpPr>
        <p:spPr>
          <a:xfrm>
            <a:off x="611560" y="1196752"/>
            <a:ext cx="6480720" cy="3528392"/>
          </a:xfrm>
          <a:prstGeom prst="cloudCallout">
            <a:avLst>
              <a:gd name="adj1" fmla="val 54273"/>
              <a:gd name="adj2" fmla="val 42964"/>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4400" b="1" dirty="0">
                <a:solidFill>
                  <a:srgbClr val="FF0000"/>
                </a:solidFill>
              </a:rPr>
              <a:t>Is there anything else I need to know?</a:t>
            </a:r>
          </a:p>
        </p:txBody>
      </p:sp>
      <p:sp>
        <p:nvSpPr>
          <p:cNvPr id="3" name="TextBox 2">
            <a:extLst>
              <a:ext uri="{FF2B5EF4-FFF2-40B4-BE49-F238E27FC236}">
                <a16:creationId xmlns:a16="http://schemas.microsoft.com/office/drawing/2014/main" id="{DA82563E-D14A-4C84-9281-C24BE58DE679}"/>
              </a:ext>
            </a:extLst>
          </p:cNvPr>
          <p:cNvSpPr txBox="1"/>
          <p:nvPr/>
        </p:nvSpPr>
        <p:spPr>
          <a:xfrm>
            <a:off x="251520" y="5373216"/>
            <a:ext cx="4896544" cy="1200329"/>
          </a:xfrm>
          <a:prstGeom prst="rect">
            <a:avLst/>
          </a:prstGeom>
          <a:noFill/>
        </p:spPr>
        <p:txBody>
          <a:bodyPr wrap="square" rtlCol="0">
            <a:spAutoFit/>
          </a:bodyPr>
          <a:lstStyle/>
          <a:p>
            <a:r>
              <a:rPr lang="en-GB" dirty="0">
                <a:hlinkClick r:id="rId5"/>
              </a:rPr>
              <a:t>arigby@gshs.org.uk</a:t>
            </a:r>
            <a:endParaRPr lang="en-GB" dirty="0"/>
          </a:p>
          <a:p>
            <a:endParaRPr lang="en-GB" dirty="0"/>
          </a:p>
          <a:p>
            <a:r>
              <a:rPr lang="en-GB" dirty="0">
                <a:hlinkClick r:id="rId6"/>
              </a:rPr>
              <a:t>rbennett@gshs.org.uk</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334E9748-8F38-4150-AF1B-0A2E5D4863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525024" y="1484784"/>
            <a:ext cx="2397647" cy="2397647"/>
          </a:xfrm>
          <a:prstGeom prst="rect">
            <a:avLst/>
          </a:prstGeom>
        </p:spPr>
      </p:pic>
      <p:sp>
        <p:nvSpPr>
          <p:cNvPr id="2" name="Title 1"/>
          <p:cNvSpPr>
            <a:spLocks noGrp="1"/>
          </p:cNvSpPr>
          <p:nvPr>
            <p:ph type="title"/>
          </p:nvPr>
        </p:nvSpPr>
        <p:spPr/>
        <p:txBody>
          <a:bodyPr>
            <a:noAutofit/>
          </a:bodyPr>
          <a:lstStyle/>
          <a:p>
            <a:r>
              <a:rPr lang="en-GB" sz="3200" b="1" u="sng" dirty="0">
                <a:solidFill>
                  <a:srgbClr val="FF0000"/>
                </a:solidFill>
                <a:latin typeface="Comic Sans MS" panose="030F0702030302020204" pitchFamily="66" charset="0"/>
              </a:rPr>
              <a:t>Sociology: Nurture is the biggest factor in choosing someone’s identity.</a:t>
            </a:r>
          </a:p>
        </p:txBody>
      </p:sp>
      <p:pic>
        <p:nvPicPr>
          <p:cNvPr id="2050" name="Picture 2"/>
          <p:cNvPicPr>
            <a:picLocks noChangeAspect="1" noChangeArrowheads="1"/>
          </p:cNvPicPr>
          <p:nvPr/>
        </p:nvPicPr>
        <p:blipFill>
          <a:blip r:embed="rId5" cstate="print"/>
          <a:srcRect/>
          <a:stretch>
            <a:fillRect/>
          </a:stretch>
        </p:blipFill>
        <p:spPr bwMode="auto">
          <a:xfrm rot="20045193">
            <a:off x="553053" y="1736414"/>
            <a:ext cx="1203230" cy="1656803"/>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rot="1398439">
            <a:off x="151539" y="3796708"/>
            <a:ext cx="2381250" cy="2533650"/>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a:stretch>
            <a:fillRect/>
          </a:stretch>
        </p:blipFill>
        <p:spPr bwMode="auto">
          <a:xfrm>
            <a:off x="2804853" y="4509120"/>
            <a:ext cx="3171911" cy="2103115"/>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a:stretch>
            <a:fillRect/>
          </a:stretch>
        </p:blipFill>
        <p:spPr bwMode="auto">
          <a:xfrm rot="20031159">
            <a:off x="6845013" y="1787579"/>
            <a:ext cx="1738607" cy="1569166"/>
          </a:xfrm>
          <a:prstGeom prst="rect">
            <a:avLst/>
          </a:prstGeom>
          <a:noFill/>
          <a:ln w="9525">
            <a:noFill/>
            <a:miter lim="800000"/>
            <a:headEnd/>
            <a:tailEnd/>
          </a:ln>
        </p:spPr>
      </p:pic>
      <p:pic>
        <p:nvPicPr>
          <p:cNvPr id="2054" name="Picture 6"/>
          <p:cNvPicPr>
            <a:picLocks noChangeAspect="1" noChangeArrowheads="1"/>
          </p:cNvPicPr>
          <p:nvPr/>
        </p:nvPicPr>
        <p:blipFill>
          <a:blip r:embed="rId9" cstate="print"/>
          <a:srcRect/>
          <a:stretch>
            <a:fillRect/>
          </a:stretch>
        </p:blipFill>
        <p:spPr bwMode="auto">
          <a:xfrm rot="19415710">
            <a:off x="6312185" y="3840528"/>
            <a:ext cx="1924050" cy="2371725"/>
          </a:xfrm>
          <a:prstGeom prst="rect">
            <a:avLst/>
          </a:prstGeom>
          <a:noFill/>
          <a:ln w="9525">
            <a:noFill/>
            <a:miter lim="800000"/>
            <a:headEnd/>
            <a:tailEnd/>
          </a:ln>
        </p:spPr>
      </p:pic>
      <p:sp>
        <p:nvSpPr>
          <p:cNvPr id="12" name="Right Arrow 11"/>
          <p:cNvSpPr/>
          <p:nvPr/>
        </p:nvSpPr>
        <p:spPr>
          <a:xfrm>
            <a:off x="5940152" y="2708920"/>
            <a:ext cx="151216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Law</a:t>
            </a:r>
          </a:p>
        </p:txBody>
      </p:sp>
      <p:sp>
        <p:nvSpPr>
          <p:cNvPr id="13" name="Right Arrow 12"/>
          <p:cNvSpPr/>
          <p:nvPr/>
        </p:nvSpPr>
        <p:spPr>
          <a:xfrm rot="1544164">
            <a:off x="5573808" y="3725168"/>
            <a:ext cx="151216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Religion</a:t>
            </a:r>
          </a:p>
        </p:txBody>
      </p:sp>
      <p:sp>
        <p:nvSpPr>
          <p:cNvPr id="14" name="Down Arrow 13"/>
          <p:cNvSpPr/>
          <p:nvPr/>
        </p:nvSpPr>
        <p:spPr>
          <a:xfrm>
            <a:off x="4211960" y="3356992"/>
            <a:ext cx="720080" cy="2448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Education</a:t>
            </a:r>
          </a:p>
        </p:txBody>
      </p:sp>
      <p:sp>
        <p:nvSpPr>
          <p:cNvPr id="16" name="Left Arrow 15"/>
          <p:cNvSpPr/>
          <p:nvPr/>
        </p:nvSpPr>
        <p:spPr>
          <a:xfrm>
            <a:off x="1547664" y="2564904"/>
            <a:ext cx="1944216"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Media</a:t>
            </a:r>
          </a:p>
        </p:txBody>
      </p:sp>
      <p:sp>
        <p:nvSpPr>
          <p:cNvPr id="17" name="Left Arrow 16"/>
          <p:cNvSpPr/>
          <p:nvPr/>
        </p:nvSpPr>
        <p:spPr>
          <a:xfrm rot="20325965">
            <a:off x="1874018" y="3761520"/>
            <a:ext cx="1944216"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Family</a:t>
            </a:r>
          </a:p>
        </p:txBody>
      </p:sp>
      <p:pic>
        <p:nvPicPr>
          <p:cNvPr id="4" name="Recorded Sound">
            <a:hlinkClick r:id="" action="ppaction://media"/>
            <a:extLst>
              <a:ext uri="{FF2B5EF4-FFF2-40B4-BE49-F238E27FC236}">
                <a16:creationId xmlns:a16="http://schemas.microsoft.com/office/drawing/2014/main" id="{AF7439FA-393F-4381-9B29-439D796F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latin typeface="Comic Sans MS" panose="030F0702030302020204" pitchFamily="66" charset="0"/>
              </a:rPr>
              <a:t>What is Sociology?</a:t>
            </a:r>
          </a:p>
        </p:txBody>
      </p:sp>
      <p:sp>
        <p:nvSpPr>
          <p:cNvPr id="3" name="Content Placeholder 2"/>
          <p:cNvSpPr>
            <a:spLocks noGrp="1"/>
          </p:cNvSpPr>
          <p:nvPr>
            <p:ph idx="1"/>
          </p:nvPr>
        </p:nvSpPr>
        <p:spPr/>
        <p:txBody>
          <a:bodyPr/>
          <a:lstStyle/>
          <a:p>
            <a:r>
              <a:rPr lang="en-GB" b="1" u="sng" dirty="0">
                <a:latin typeface="Comic Sans MS" panose="030F0702030302020204" pitchFamily="66" charset="0"/>
              </a:rPr>
              <a:t>Sociology</a:t>
            </a:r>
            <a:r>
              <a:rPr lang="en-GB" dirty="0">
                <a:latin typeface="Comic Sans MS" panose="030F0702030302020204" pitchFamily="66" charset="0"/>
              </a:rPr>
              <a:t> is the study of society.</a:t>
            </a:r>
          </a:p>
          <a:p>
            <a:endParaRPr lang="en-GB" b="1" u="sng" dirty="0">
              <a:latin typeface="Comic Sans MS" panose="030F0702030302020204" pitchFamily="66" charset="0"/>
            </a:endParaRPr>
          </a:p>
          <a:p>
            <a:r>
              <a:rPr lang="en-GB" dirty="0">
                <a:latin typeface="Comic Sans MS" panose="030F0702030302020204" pitchFamily="66" charset="0"/>
              </a:rPr>
              <a:t>It looks at how individuals are shaped by the society they live in and how individuals create society.</a:t>
            </a:r>
          </a:p>
          <a:p>
            <a:pPr>
              <a:buNone/>
            </a:pPr>
            <a:endParaRPr lang="en-GB" dirty="0"/>
          </a:p>
        </p:txBody>
      </p:sp>
      <p:pic>
        <p:nvPicPr>
          <p:cNvPr id="4" name="Recorded Sound">
            <a:hlinkClick r:id="" action="ppaction://media"/>
            <a:extLst>
              <a:ext uri="{FF2B5EF4-FFF2-40B4-BE49-F238E27FC236}">
                <a16:creationId xmlns:a16="http://schemas.microsoft.com/office/drawing/2014/main" id="{378FE46B-BCE9-4C4F-9E98-C025CD99A4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u="sng" dirty="0">
                <a:solidFill>
                  <a:srgbClr val="0070C0"/>
                </a:solidFill>
                <a:latin typeface="Comic Sans MS" panose="030F0702030302020204" pitchFamily="66" charset="0"/>
              </a:rPr>
              <a:t>Your task.</a:t>
            </a:r>
          </a:p>
        </p:txBody>
      </p:sp>
      <p:sp>
        <p:nvSpPr>
          <p:cNvPr id="3" name="Content Placeholder 2"/>
          <p:cNvSpPr>
            <a:spLocks noGrp="1"/>
          </p:cNvSpPr>
          <p:nvPr>
            <p:ph idx="1"/>
          </p:nvPr>
        </p:nvSpPr>
        <p:spPr>
          <a:xfrm>
            <a:off x="457200" y="908720"/>
            <a:ext cx="8229600" cy="5217443"/>
          </a:xfrm>
        </p:spPr>
        <p:txBody>
          <a:bodyPr>
            <a:normAutofit/>
          </a:bodyPr>
          <a:lstStyle/>
          <a:p>
            <a:r>
              <a:rPr lang="en-GB" sz="2400" dirty="0">
                <a:solidFill>
                  <a:srgbClr val="0070C0"/>
                </a:solidFill>
                <a:latin typeface="Comic Sans MS" panose="030F0702030302020204" pitchFamily="66" charset="0"/>
              </a:rPr>
              <a:t>You are going to imagine that you have been in a plane crash and survived!</a:t>
            </a:r>
          </a:p>
          <a:p>
            <a:endParaRPr lang="en-GB" sz="2400" dirty="0">
              <a:solidFill>
                <a:srgbClr val="0070C0"/>
              </a:solidFill>
              <a:latin typeface="Comic Sans MS" panose="030F0702030302020204" pitchFamily="66" charset="0"/>
            </a:endParaRPr>
          </a:p>
          <a:p>
            <a:r>
              <a:rPr lang="en-GB" sz="2400" dirty="0">
                <a:solidFill>
                  <a:srgbClr val="0070C0"/>
                </a:solidFill>
                <a:latin typeface="Comic Sans MS" panose="030F0702030302020204" pitchFamily="66" charset="0"/>
              </a:rPr>
              <a:t>The plane crash landed on a desert island and you, along with 41 others have little hope of being rescued.</a:t>
            </a:r>
          </a:p>
          <a:p>
            <a:endParaRPr lang="en-GB" sz="2400" dirty="0">
              <a:solidFill>
                <a:srgbClr val="0070C0"/>
              </a:solidFill>
              <a:latin typeface="Comic Sans MS" panose="030F0702030302020204" pitchFamily="66" charset="0"/>
            </a:endParaRPr>
          </a:p>
          <a:p>
            <a:r>
              <a:rPr lang="en-GB" sz="2400" dirty="0">
                <a:solidFill>
                  <a:srgbClr val="0070C0"/>
                </a:solidFill>
                <a:latin typeface="Comic Sans MS" panose="030F0702030302020204" pitchFamily="66" charset="0"/>
              </a:rPr>
              <a:t>You have been chosen as the leader of your island society and must make some decisions about how you will organise your society!</a:t>
            </a:r>
          </a:p>
          <a:p>
            <a:endParaRPr lang="en-GB" sz="2400" dirty="0">
              <a:solidFill>
                <a:srgbClr val="0070C0"/>
              </a:solidFill>
              <a:latin typeface="Comic Sans MS" panose="030F0702030302020204" pitchFamily="66" charset="0"/>
            </a:endParaRPr>
          </a:p>
          <a:p>
            <a:r>
              <a:rPr lang="en-GB" sz="2400" dirty="0">
                <a:solidFill>
                  <a:srgbClr val="0070C0"/>
                </a:solidFill>
                <a:latin typeface="Comic Sans MS" panose="030F0702030302020204" pitchFamily="66" charset="0"/>
              </a:rPr>
              <a:t>Answer the questions on slide 5 and think about how you would respond to the challenges on slide 6</a:t>
            </a:r>
          </a:p>
        </p:txBody>
      </p:sp>
      <p:pic>
        <p:nvPicPr>
          <p:cNvPr id="4" name="Recorded Sound">
            <a:hlinkClick r:id="" action="ppaction://media"/>
            <a:extLst>
              <a:ext uri="{FF2B5EF4-FFF2-40B4-BE49-F238E27FC236}">
                <a16:creationId xmlns:a16="http://schemas.microsoft.com/office/drawing/2014/main" id="{7C9D0F2F-3203-43C9-B18B-94A1F81984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Or 3"/>
          <p:cNvSpPr/>
          <p:nvPr/>
        </p:nvSpPr>
        <p:spPr>
          <a:xfrm>
            <a:off x="1259632" y="188640"/>
            <a:ext cx="6480720" cy="6453336"/>
          </a:xfrm>
          <a:prstGeom prst="flowChartOr">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Flowchart: Summing Junction 4"/>
          <p:cNvSpPr/>
          <p:nvPr/>
        </p:nvSpPr>
        <p:spPr>
          <a:xfrm>
            <a:off x="1259632" y="188640"/>
            <a:ext cx="6480720" cy="6408712"/>
          </a:xfrm>
          <a:prstGeom prst="flowChartSummingJunction">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4098" name="Picture 2"/>
          <p:cNvPicPr>
            <a:picLocks noChangeAspect="1" noChangeArrowheads="1"/>
          </p:cNvPicPr>
          <p:nvPr/>
        </p:nvPicPr>
        <p:blipFill>
          <a:blip r:embed="rId2" cstate="print"/>
          <a:srcRect/>
          <a:stretch>
            <a:fillRect/>
          </a:stretch>
        </p:blipFill>
        <p:spPr bwMode="auto">
          <a:xfrm>
            <a:off x="3635896" y="2564904"/>
            <a:ext cx="1728192" cy="1584176"/>
          </a:xfrm>
          <a:prstGeom prst="rect">
            <a:avLst/>
          </a:prstGeom>
          <a:noFill/>
          <a:ln w="9525">
            <a:noFill/>
            <a:miter lim="800000"/>
            <a:headEnd/>
            <a:tailEnd/>
          </a:ln>
        </p:spPr>
      </p:pic>
      <p:sp>
        <p:nvSpPr>
          <p:cNvPr id="7" name="Rectangle 6"/>
          <p:cNvSpPr/>
          <p:nvPr/>
        </p:nvSpPr>
        <p:spPr>
          <a:xfrm>
            <a:off x="3635896" y="2564904"/>
            <a:ext cx="1728192" cy="158417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rot="16200000">
            <a:off x="3563891" y="1253661"/>
            <a:ext cx="2232248" cy="246221"/>
          </a:xfrm>
          <a:prstGeom prst="rect">
            <a:avLst/>
          </a:prstGeom>
          <a:noFill/>
        </p:spPr>
        <p:txBody>
          <a:bodyPr wrap="square" rtlCol="0">
            <a:spAutoFit/>
          </a:bodyPr>
          <a:lstStyle/>
          <a:p>
            <a:pPr algn="ctr"/>
            <a:r>
              <a:rPr lang="en-GB" sz="1000" b="1" u="sng" dirty="0">
                <a:solidFill>
                  <a:srgbClr val="0070C0"/>
                </a:solidFill>
              </a:rPr>
              <a:t>Where will people live?</a:t>
            </a:r>
          </a:p>
        </p:txBody>
      </p:sp>
      <p:sp>
        <p:nvSpPr>
          <p:cNvPr id="9" name="TextBox 8"/>
          <p:cNvSpPr txBox="1"/>
          <p:nvPr/>
        </p:nvSpPr>
        <p:spPr>
          <a:xfrm rot="13550240">
            <a:off x="2017536" y="1672049"/>
            <a:ext cx="2232248" cy="246221"/>
          </a:xfrm>
          <a:prstGeom prst="rect">
            <a:avLst/>
          </a:prstGeom>
          <a:noFill/>
        </p:spPr>
        <p:txBody>
          <a:bodyPr wrap="square" rtlCol="0">
            <a:spAutoFit/>
          </a:bodyPr>
          <a:lstStyle/>
          <a:p>
            <a:pPr algn="ctr"/>
            <a:r>
              <a:rPr lang="en-GB" sz="1000" b="1" u="sng" dirty="0">
                <a:solidFill>
                  <a:srgbClr val="0070C0"/>
                </a:solidFill>
              </a:rPr>
              <a:t>How will you educate children?</a:t>
            </a:r>
          </a:p>
        </p:txBody>
      </p:sp>
      <p:sp>
        <p:nvSpPr>
          <p:cNvPr id="10" name="TextBox 9"/>
          <p:cNvSpPr txBox="1"/>
          <p:nvPr/>
        </p:nvSpPr>
        <p:spPr>
          <a:xfrm rot="10800000">
            <a:off x="1331640" y="3140968"/>
            <a:ext cx="2232248" cy="246221"/>
          </a:xfrm>
          <a:prstGeom prst="rect">
            <a:avLst/>
          </a:prstGeom>
          <a:noFill/>
        </p:spPr>
        <p:txBody>
          <a:bodyPr wrap="square" rtlCol="0">
            <a:spAutoFit/>
          </a:bodyPr>
          <a:lstStyle/>
          <a:p>
            <a:pPr algn="ctr"/>
            <a:r>
              <a:rPr lang="en-GB" sz="1000" b="1" u="sng" dirty="0">
                <a:solidFill>
                  <a:srgbClr val="0070C0"/>
                </a:solidFill>
              </a:rPr>
              <a:t>How will you allocate jobs?</a:t>
            </a:r>
          </a:p>
        </p:txBody>
      </p:sp>
      <p:sp>
        <p:nvSpPr>
          <p:cNvPr id="11" name="TextBox 10"/>
          <p:cNvSpPr txBox="1"/>
          <p:nvPr/>
        </p:nvSpPr>
        <p:spPr>
          <a:xfrm rot="8134117">
            <a:off x="1728642" y="4513189"/>
            <a:ext cx="2232248" cy="400110"/>
          </a:xfrm>
          <a:prstGeom prst="rect">
            <a:avLst/>
          </a:prstGeom>
          <a:noFill/>
        </p:spPr>
        <p:txBody>
          <a:bodyPr wrap="square" rtlCol="0">
            <a:spAutoFit/>
          </a:bodyPr>
          <a:lstStyle/>
          <a:p>
            <a:pPr algn="ctr"/>
            <a:r>
              <a:rPr lang="en-GB" sz="1000" b="1" u="sng" dirty="0">
                <a:solidFill>
                  <a:srgbClr val="0070C0"/>
                </a:solidFill>
              </a:rPr>
              <a:t>How will you pay people for their work?</a:t>
            </a:r>
          </a:p>
        </p:txBody>
      </p:sp>
      <p:sp>
        <p:nvSpPr>
          <p:cNvPr id="12" name="TextBox 11"/>
          <p:cNvSpPr txBox="1"/>
          <p:nvPr/>
        </p:nvSpPr>
        <p:spPr>
          <a:xfrm rot="5400000">
            <a:off x="3151875" y="5137157"/>
            <a:ext cx="2232248" cy="400110"/>
          </a:xfrm>
          <a:prstGeom prst="rect">
            <a:avLst/>
          </a:prstGeom>
          <a:noFill/>
        </p:spPr>
        <p:txBody>
          <a:bodyPr wrap="square" rtlCol="0">
            <a:spAutoFit/>
          </a:bodyPr>
          <a:lstStyle/>
          <a:p>
            <a:pPr algn="ctr"/>
            <a:r>
              <a:rPr lang="en-GB" sz="1000" b="1" u="sng" dirty="0">
                <a:solidFill>
                  <a:srgbClr val="0070C0"/>
                </a:solidFill>
              </a:rPr>
              <a:t>How will you decide your limited supply of medicine will be given out?</a:t>
            </a:r>
          </a:p>
        </p:txBody>
      </p:sp>
      <p:sp>
        <p:nvSpPr>
          <p:cNvPr id="13" name="TextBox 12"/>
          <p:cNvSpPr txBox="1"/>
          <p:nvPr/>
        </p:nvSpPr>
        <p:spPr>
          <a:xfrm rot="2762614">
            <a:off x="4751262" y="4842876"/>
            <a:ext cx="2232248" cy="246221"/>
          </a:xfrm>
          <a:prstGeom prst="rect">
            <a:avLst/>
          </a:prstGeom>
          <a:noFill/>
        </p:spPr>
        <p:txBody>
          <a:bodyPr wrap="square" rtlCol="0">
            <a:spAutoFit/>
          </a:bodyPr>
          <a:lstStyle/>
          <a:p>
            <a:pPr algn="ctr"/>
            <a:r>
              <a:rPr lang="en-GB" sz="1000" b="1" u="sng" dirty="0">
                <a:solidFill>
                  <a:srgbClr val="0070C0"/>
                </a:solidFill>
              </a:rPr>
              <a:t>What rules would you have?</a:t>
            </a:r>
          </a:p>
        </p:txBody>
      </p:sp>
      <p:sp>
        <p:nvSpPr>
          <p:cNvPr id="14" name="TextBox 13"/>
          <p:cNvSpPr txBox="1"/>
          <p:nvPr/>
        </p:nvSpPr>
        <p:spPr>
          <a:xfrm>
            <a:off x="5436096" y="3429000"/>
            <a:ext cx="2232248" cy="400110"/>
          </a:xfrm>
          <a:prstGeom prst="rect">
            <a:avLst/>
          </a:prstGeom>
          <a:noFill/>
        </p:spPr>
        <p:txBody>
          <a:bodyPr wrap="square" rtlCol="0">
            <a:spAutoFit/>
          </a:bodyPr>
          <a:lstStyle/>
          <a:p>
            <a:pPr algn="ctr"/>
            <a:r>
              <a:rPr lang="en-GB" sz="1000" b="1" u="sng" dirty="0">
                <a:solidFill>
                  <a:srgbClr val="0070C0"/>
                </a:solidFill>
              </a:rPr>
              <a:t>What would you do with people who break the rules?</a:t>
            </a:r>
          </a:p>
        </p:txBody>
      </p:sp>
      <p:sp>
        <p:nvSpPr>
          <p:cNvPr id="15" name="TextBox 14"/>
          <p:cNvSpPr txBox="1"/>
          <p:nvPr/>
        </p:nvSpPr>
        <p:spPr>
          <a:xfrm rot="18913799">
            <a:off x="5109228" y="1780753"/>
            <a:ext cx="2232248" cy="400110"/>
          </a:xfrm>
          <a:prstGeom prst="rect">
            <a:avLst/>
          </a:prstGeom>
          <a:noFill/>
        </p:spPr>
        <p:txBody>
          <a:bodyPr wrap="square" rtlCol="0">
            <a:spAutoFit/>
          </a:bodyPr>
          <a:lstStyle/>
          <a:p>
            <a:pPr algn="ctr"/>
            <a:r>
              <a:rPr lang="en-GB" sz="1000" b="1" u="sng" dirty="0">
                <a:solidFill>
                  <a:srgbClr val="0070C0"/>
                </a:solidFill>
              </a:rPr>
              <a:t>What will you do with people who cannot contribute/ 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9587266"/>
              </p:ext>
            </p:extLst>
          </p:nvPr>
        </p:nvGraphicFramePr>
        <p:xfrm>
          <a:off x="179512" y="188640"/>
          <a:ext cx="8784975" cy="6336704"/>
        </p:xfrm>
        <a:graphic>
          <a:graphicData uri="http://schemas.openxmlformats.org/drawingml/2006/table">
            <a:tbl>
              <a:tblPr firstRow="1" bandRow="1">
                <a:tableStyleId>{5940675A-B579-460E-94D1-54222C63F5DA}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096344">
                <a:tc>
                  <a:txBody>
                    <a:bodyPr/>
                    <a:lstStyle/>
                    <a:p>
                      <a:r>
                        <a:rPr lang="en-GB" sz="1600" dirty="0">
                          <a:solidFill>
                            <a:srgbClr val="7030A0"/>
                          </a:solidFill>
                          <a:latin typeface="Comic Sans MS" panose="030F0702030302020204" pitchFamily="66" charset="0"/>
                        </a:rPr>
                        <a:t>Challenge 1:</a:t>
                      </a:r>
                    </a:p>
                    <a:p>
                      <a:endParaRPr lang="en-GB" sz="1600" dirty="0">
                        <a:solidFill>
                          <a:srgbClr val="7030A0"/>
                        </a:solidFill>
                        <a:latin typeface="Comic Sans MS" panose="030F0702030302020204" pitchFamily="66" charset="0"/>
                      </a:endParaRPr>
                    </a:p>
                    <a:p>
                      <a:r>
                        <a:rPr lang="en-GB" sz="1600" dirty="0">
                          <a:solidFill>
                            <a:srgbClr val="7030A0"/>
                          </a:solidFill>
                          <a:latin typeface="Comic Sans MS" panose="030F0702030302020204" pitchFamily="66" charset="0"/>
                        </a:rPr>
                        <a:t>One</a:t>
                      </a:r>
                      <a:r>
                        <a:rPr lang="en-GB" sz="1600" baseline="0" dirty="0">
                          <a:solidFill>
                            <a:srgbClr val="7030A0"/>
                          </a:solidFill>
                          <a:latin typeface="Comic Sans MS" panose="030F0702030302020204" pitchFamily="66" charset="0"/>
                        </a:rPr>
                        <a:t> of your islanders claims that they have a bad back. However, people believe that they are faking this and that they are work shy. They say they can’t work and eat the food. What do you do?</a:t>
                      </a:r>
                      <a:endParaRPr lang="en-GB" sz="1600" dirty="0">
                        <a:solidFill>
                          <a:srgbClr val="7030A0"/>
                        </a:solidFill>
                        <a:latin typeface="Comic Sans MS" panose="030F0702030302020204" pitchFamily="66" charset="0"/>
                      </a:endParaRPr>
                    </a:p>
                  </a:txBody>
                  <a:tcPr/>
                </a:tc>
                <a:tc>
                  <a:txBody>
                    <a:bodyPr/>
                    <a:lstStyle/>
                    <a:p>
                      <a:r>
                        <a:rPr lang="en-GB" sz="1600" dirty="0">
                          <a:solidFill>
                            <a:srgbClr val="7030A0"/>
                          </a:solidFill>
                          <a:latin typeface="Comic Sans MS" panose="030F0702030302020204" pitchFamily="66" charset="0"/>
                        </a:rPr>
                        <a:t>Challenge 2:</a:t>
                      </a:r>
                    </a:p>
                    <a:p>
                      <a:endParaRPr lang="en-GB" sz="1600" dirty="0">
                        <a:solidFill>
                          <a:srgbClr val="7030A0"/>
                        </a:solidFill>
                        <a:latin typeface="Comic Sans MS" panose="030F0702030302020204" pitchFamily="66" charset="0"/>
                      </a:endParaRPr>
                    </a:p>
                    <a:p>
                      <a:r>
                        <a:rPr lang="en-GB" sz="1600" dirty="0">
                          <a:solidFill>
                            <a:srgbClr val="7030A0"/>
                          </a:solidFill>
                          <a:latin typeface="Comic Sans MS" panose="030F0702030302020204" pitchFamily="66" charset="0"/>
                        </a:rPr>
                        <a:t>Since</a:t>
                      </a:r>
                      <a:r>
                        <a:rPr lang="en-GB" sz="1600" baseline="0" dirty="0">
                          <a:solidFill>
                            <a:srgbClr val="7030A0"/>
                          </a:solidFill>
                          <a:latin typeface="Comic Sans MS" panose="030F0702030302020204" pitchFamily="66" charset="0"/>
                        </a:rPr>
                        <a:t> being stranded on the island, people have started to get together and now, six months later, 2 couples have announced that they are pregnant. What issues will arise due to this and how will you deal with them?</a:t>
                      </a:r>
                      <a:endParaRPr lang="en-GB" sz="1600" dirty="0">
                        <a:solidFill>
                          <a:srgbClr val="7030A0"/>
                        </a:solidFill>
                        <a:latin typeface="Comic Sans MS" panose="030F0702030302020204" pitchFamily="66" charset="0"/>
                      </a:endParaRPr>
                    </a:p>
                  </a:txBody>
                  <a:tcPr/>
                </a:tc>
                <a:tc>
                  <a:txBody>
                    <a:bodyPr/>
                    <a:lstStyle/>
                    <a:p>
                      <a:r>
                        <a:rPr lang="en-GB" sz="1600" dirty="0">
                          <a:solidFill>
                            <a:srgbClr val="7030A0"/>
                          </a:solidFill>
                          <a:latin typeface="Comic Sans MS" panose="030F0702030302020204" pitchFamily="66" charset="0"/>
                        </a:rPr>
                        <a:t>Challenge 3:</a:t>
                      </a:r>
                    </a:p>
                    <a:p>
                      <a:endParaRPr lang="en-GB" sz="1600" dirty="0">
                        <a:solidFill>
                          <a:srgbClr val="7030A0"/>
                        </a:solidFill>
                        <a:latin typeface="Comic Sans MS" panose="030F0702030302020204" pitchFamily="66" charset="0"/>
                      </a:endParaRPr>
                    </a:p>
                    <a:p>
                      <a:r>
                        <a:rPr lang="en-GB" sz="1600" dirty="0">
                          <a:solidFill>
                            <a:srgbClr val="7030A0"/>
                          </a:solidFill>
                          <a:latin typeface="Comic Sans MS" panose="030F0702030302020204" pitchFamily="66" charset="0"/>
                        </a:rPr>
                        <a:t>There are 2 men on the island whose personalities clash.</a:t>
                      </a:r>
                      <a:r>
                        <a:rPr lang="en-GB" sz="1600" baseline="0" dirty="0">
                          <a:solidFill>
                            <a:srgbClr val="7030A0"/>
                          </a:solidFill>
                          <a:latin typeface="Comic Sans MS" panose="030F0702030302020204" pitchFamily="66" charset="0"/>
                        </a:rPr>
                        <a:t> They argue over food, the quality of each other’s shelters, the jobs they do. One night, one of them hits the other and a fight breaks out. What will you do?</a:t>
                      </a:r>
                      <a:endParaRPr lang="en-GB" sz="1600" dirty="0">
                        <a:solidFill>
                          <a:srgbClr val="7030A0"/>
                        </a:solidFill>
                        <a:latin typeface="Comic Sans MS" panose="030F0702030302020204" pitchFamily="66" charset="0"/>
                      </a:endParaRPr>
                    </a:p>
                  </a:txBody>
                  <a:tcPr/>
                </a:tc>
                <a:extLst>
                  <a:ext uri="{0D108BD9-81ED-4DB2-BD59-A6C34878D82A}">
                    <a16:rowId xmlns:a16="http://schemas.microsoft.com/office/drawing/2014/main" val="10000"/>
                  </a:ext>
                </a:extLst>
              </a:tr>
              <a:tr h="3240360">
                <a:tc>
                  <a:txBody>
                    <a:bodyPr/>
                    <a:lstStyle/>
                    <a:p>
                      <a:r>
                        <a:rPr lang="en-GB" sz="1600" dirty="0">
                          <a:solidFill>
                            <a:srgbClr val="7030A0"/>
                          </a:solidFill>
                          <a:latin typeface="Comic Sans MS" panose="030F0702030302020204" pitchFamily="66" charset="0"/>
                        </a:rPr>
                        <a:t>Challenge</a:t>
                      </a:r>
                      <a:r>
                        <a:rPr lang="en-GB" sz="1600" baseline="0" dirty="0">
                          <a:solidFill>
                            <a:srgbClr val="7030A0"/>
                          </a:solidFill>
                          <a:latin typeface="Comic Sans MS" panose="030F0702030302020204" pitchFamily="66" charset="0"/>
                        </a:rPr>
                        <a:t> 4:</a:t>
                      </a:r>
                    </a:p>
                    <a:p>
                      <a:endParaRPr lang="en-GB" sz="1600" baseline="0" dirty="0">
                        <a:solidFill>
                          <a:srgbClr val="7030A0"/>
                        </a:solidFill>
                        <a:latin typeface="Comic Sans MS" panose="030F0702030302020204" pitchFamily="66" charset="0"/>
                      </a:endParaRPr>
                    </a:p>
                    <a:p>
                      <a:r>
                        <a:rPr lang="en-GB" sz="1600" baseline="0" dirty="0">
                          <a:solidFill>
                            <a:srgbClr val="7030A0"/>
                          </a:solidFill>
                          <a:latin typeface="Comic Sans MS" panose="030F0702030302020204" pitchFamily="66" charset="0"/>
                        </a:rPr>
                        <a:t>You have an elderly woman on the island who is in very poor health. She cannot work and requires around the clock care. She is in massive pain due to injuries and is using up some of the limited pain medicine. What do you do?</a:t>
                      </a:r>
                      <a:endParaRPr lang="en-GB" sz="1600" dirty="0">
                        <a:solidFill>
                          <a:srgbClr val="7030A0"/>
                        </a:solidFill>
                        <a:latin typeface="Comic Sans MS" panose="030F0702030302020204" pitchFamily="66" charset="0"/>
                      </a:endParaRPr>
                    </a:p>
                  </a:txBody>
                  <a:tcPr/>
                </a:tc>
                <a:tc>
                  <a:txBody>
                    <a:bodyPr/>
                    <a:lstStyle/>
                    <a:p>
                      <a:r>
                        <a:rPr lang="en-GB" sz="1600" dirty="0">
                          <a:solidFill>
                            <a:srgbClr val="7030A0"/>
                          </a:solidFill>
                          <a:latin typeface="Comic Sans MS" panose="030F0702030302020204" pitchFamily="66" charset="0"/>
                        </a:rPr>
                        <a:t>Challenge</a:t>
                      </a:r>
                      <a:r>
                        <a:rPr lang="en-GB" sz="1600" baseline="0" dirty="0">
                          <a:solidFill>
                            <a:srgbClr val="7030A0"/>
                          </a:solidFill>
                          <a:latin typeface="Comic Sans MS" panose="030F0702030302020204" pitchFamily="66" charset="0"/>
                        </a:rPr>
                        <a:t> 5:</a:t>
                      </a:r>
                    </a:p>
                    <a:p>
                      <a:endParaRPr lang="en-GB" sz="1600" baseline="0" dirty="0">
                        <a:solidFill>
                          <a:srgbClr val="7030A0"/>
                        </a:solidFill>
                        <a:latin typeface="Comic Sans MS" panose="030F0702030302020204" pitchFamily="66" charset="0"/>
                      </a:endParaRPr>
                    </a:p>
                    <a:p>
                      <a:r>
                        <a:rPr lang="en-GB" sz="1600" baseline="0" dirty="0">
                          <a:solidFill>
                            <a:srgbClr val="7030A0"/>
                          </a:solidFill>
                          <a:latin typeface="Comic Sans MS" panose="030F0702030302020204" pitchFamily="66" charset="0"/>
                        </a:rPr>
                        <a:t>You have caught a woman stealing food and medicines as well as some of the belongings of the other islanders. She explains that before she came to the island, she suffered from kleptomania- a mental illness where the sufferer steals things. What do you do?</a:t>
                      </a:r>
                      <a:endParaRPr lang="en-GB" sz="1600" dirty="0">
                        <a:solidFill>
                          <a:srgbClr val="7030A0"/>
                        </a:solidFill>
                        <a:latin typeface="Comic Sans MS" panose="030F0702030302020204" pitchFamily="66" charset="0"/>
                      </a:endParaRPr>
                    </a:p>
                  </a:txBody>
                  <a:tcPr/>
                </a:tc>
                <a:tc>
                  <a:txBody>
                    <a:bodyPr/>
                    <a:lstStyle/>
                    <a:p>
                      <a:r>
                        <a:rPr lang="en-GB" sz="1600" dirty="0">
                          <a:solidFill>
                            <a:srgbClr val="7030A0"/>
                          </a:solidFill>
                          <a:latin typeface="Comic Sans MS" panose="030F0702030302020204" pitchFamily="66" charset="0"/>
                        </a:rPr>
                        <a:t>Challenge 6:</a:t>
                      </a:r>
                    </a:p>
                    <a:p>
                      <a:endParaRPr lang="en-GB" sz="1600" dirty="0">
                        <a:solidFill>
                          <a:srgbClr val="7030A0"/>
                        </a:solidFill>
                        <a:latin typeface="Comic Sans MS" panose="030F0702030302020204" pitchFamily="66" charset="0"/>
                      </a:endParaRPr>
                    </a:p>
                    <a:p>
                      <a:r>
                        <a:rPr lang="en-GB" sz="1600" dirty="0">
                          <a:solidFill>
                            <a:srgbClr val="7030A0"/>
                          </a:solidFill>
                          <a:latin typeface="Comic Sans MS" panose="030F0702030302020204" pitchFamily="66" charset="0"/>
                        </a:rPr>
                        <a:t>2</a:t>
                      </a:r>
                      <a:r>
                        <a:rPr lang="en-GB" sz="1600" baseline="0" dirty="0">
                          <a:solidFill>
                            <a:srgbClr val="7030A0"/>
                          </a:solidFill>
                          <a:latin typeface="Comic Sans MS" panose="030F0702030302020204" pitchFamily="66" charset="0"/>
                        </a:rPr>
                        <a:t> young children were orphaned in the crash. They don’t know anyone on the island and seem very scared. There are 8 other children on the island but these 2 youngsters keep themselves to themselves. What do you do?</a:t>
                      </a:r>
                      <a:endParaRPr lang="en-GB" sz="1600" dirty="0">
                        <a:solidFill>
                          <a:srgbClr val="7030A0"/>
                        </a:solidFill>
                        <a:latin typeface="Comic Sans MS" panose="030F0702030302020204" pitchFamily="66" charset="0"/>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solidFill>
                  <a:srgbClr val="00B050"/>
                </a:solidFill>
                <a:latin typeface="Comic Sans MS" panose="030F0702030302020204" pitchFamily="66" charset="0"/>
              </a:rPr>
              <a:t>A Level Sociology.</a:t>
            </a:r>
          </a:p>
        </p:txBody>
      </p:sp>
      <p:graphicFrame>
        <p:nvGraphicFramePr>
          <p:cNvPr id="5" name="Table 4"/>
          <p:cNvGraphicFramePr>
            <a:graphicFrameLocks noGrp="1"/>
          </p:cNvGraphicFramePr>
          <p:nvPr>
            <p:extLst>
              <p:ext uri="{D42A27DB-BD31-4B8C-83A1-F6EECF244321}">
                <p14:modId xmlns:p14="http://schemas.microsoft.com/office/powerpoint/2010/main" val="3642095102"/>
              </p:ext>
            </p:extLst>
          </p:nvPr>
        </p:nvGraphicFramePr>
        <p:xfrm>
          <a:off x="395535" y="1397000"/>
          <a:ext cx="8352930" cy="5056335"/>
        </p:xfrm>
        <a:graphic>
          <a:graphicData uri="http://schemas.openxmlformats.org/drawingml/2006/table">
            <a:tbl>
              <a:tblPr firstRow="1" bandRow="1">
                <a:tableStyleId>{00A15C55-8517-42AA-B614-E9B94910E393}</a:tableStyleId>
              </a:tblPr>
              <a:tblGrid>
                <a:gridCol w="666047">
                  <a:extLst>
                    <a:ext uri="{9D8B030D-6E8A-4147-A177-3AD203B41FA5}">
                      <a16:colId xmlns:a16="http://schemas.microsoft.com/office/drawing/2014/main" val="20000"/>
                    </a:ext>
                  </a:extLst>
                </a:gridCol>
                <a:gridCol w="4086482">
                  <a:extLst>
                    <a:ext uri="{9D8B030D-6E8A-4147-A177-3AD203B41FA5}">
                      <a16:colId xmlns:a16="http://schemas.microsoft.com/office/drawing/2014/main" val="20001"/>
                    </a:ext>
                  </a:extLst>
                </a:gridCol>
                <a:gridCol w="3600401">
                  <a:extLst>
                    <a:ext uri="{9D8B030D-6E8A-4147-A177-3AD203B41FA5}">
                      <a16:colId xmlns:a16="http://schemas.microsoft.com/office/drawing/2014/main" val="20002"/>
                    </a:ext>
                  </a:extLst>
                </a:gridCol>
              </a:tblGrid>
              <a:tr h="507179">
                <a:tc>
                  <a:txBody>
                    <a:bodyPr/>
                    <a:lstStyle/>
                    <a:p>
                      <a:endParaRPr lang="en-GB" dirty="0"/>
                    </a:p>
                  </a:txBody>
                  <a:tcPr/>
                </a:tc>
                <a:tc>
                  <a:txBody>
                    <a:bodyPr/>
                    <a:lstStyle/>
                    <a:p>
                      <a:r>
                        <a:rPr lang="en-GB" sz="1600" dirty="0">
                          <a:latin typeface="Comic Sans MS" panose="030F0702030302020204" pitchFamily="66" charset="0"/>
                        </a:rPr>
                        <a:t>Year</a:t>
                      </a:r>
                      <a:r>
                        <a:rPr lang="en-GB" sz="1600" baseline="0" dirty="0">
                          <a:latin typeface="Comic Sans MS" panose="030F0702030302020204" pitchFamily="66" charset="0"/>
                        </a:rPr>
                        <a:t> 1</a:t>
                      </a:r>
                      <a:endParaRPr lang="en-GB" sz="1600" dirty="0">
                        <a:latin typeface="Comic Sans MS" panose="030F0702030302020204" pitchFamily="66" charset="0"/>
                      </a:endParaRPr>
                    </a:p>
                  </a:txBody>
                  <a:tcPr/>
                </a:tc>
                <a:tc>
                  <a:txBody>
                    <a:bodyPr/>
                    <a:lstStyle/>
                    <a:p>
                      <a:r>
                        <a:rPr lang="en-GB" sz="1600" dirty="0">
                          <a:latin typeface="Comic Sans MS" panose="030F0702030302020204" pitchFamily="66" charset="0"/>
                        </a:rPr>
                        <a:t>Year</a:t>
                      </a:r>
                      <a:r>
                        <a:rPr lang="en-GB" sz="1600" baseline="0" dirty="0">
                          <a:latin typeface="Comic Sans MS" panose="030F0702030302020204" pitchFamily="66" charset="0"/>
                        </a:rPr>
                        <a:t> 2</a:t>
                      </a:r>
                      <a:endParaRPr lang="en-GB" sz="1600" dirty="0">
                        <a:latin typeface="Comic Sans MS" panose="030F0702030302020204" pitchFamily="66" charset="0"/>
                      </a:endParaRPr>
                    </a:p>
                  </a:txBody>
                  <a:tcPr/>
                </a:tc>
                <a:extLst>
                  <a:ext uri="{0D108BD9-81ED-4DB2-BD59-A6C34878D82A}">
                    <a16:rowId xmlns:a16="http://schemas.microsoft.com/office/drawing/2014/main" val="10000"/>
                  </a:ext>
                </a:extLst>
              </a:tr>
              <a:tr h="2274578">
                <a:tc>
                  <a:txBody>
                    <a:bodyPr/>
                    <a:lstStyle/>
                    <a:p>
                      <a:endParaRPr lang="en-GB" dirty="0"/>
                    </a:p>
                  </a:txBody>
                  <a:tcPr/>
                </a:tc>
                <a:tc>
                  <a:txBody>
                    <a:bodyPr/>
                    <a:lstStyle/>
                    <a:p>
                      <a:r>
                        <a:rPr lang="en-GB" sz="1600" dirty="0">
                          <a:latin typeface="Comic Sans MS" panose="030F0702030302020204" pitchFamily="66" charset="0"/>
                        </a:rPr>
                        <a:t>Families and Households.</a:t>
                      </a:r>
                    </a:p>
                    <a:p>
                      <a:endParaRPr lang="en-GB" sz="1600" dirty="0">
                        <a:latin typeface="Comic Sans MS" panose="030F0702030302020204" pitchFamily="66" charset="0"/>
                      </a:endParaRPr>
                    </a:p>
                    <a:p>
                      <a:r>
                        <a:rPr lang="en-GB" sz="1600" dirty="0">
                          <a:latin typeface="Comic Sans MS" panose="030F0702030302020204" pitchFamily="66" charset="0"/>
                        </a:rPr>
                        <a:t>Why</a:t>
                      </a:r>
                      <a:r>
                        <a:rPr lang="en-GB" sz="1600" baseline="0" dirty="0">
                          <a:latin typeface="Comic Sans MS" panose="030F0702030302020204" pitchFamily="66" charset="0"/>
                        </a:rPr>
                        <a:t> do people live in families?</a:t>
                      </a:r>
                    </a:p>
                    <a:p>
                      <a:r>
                        <a:rPr lang="en-GB" sz="1600" baseline="0" dirty="0">
                          <a:latin typeface="Comic Sans MS" panose="030F0702030302020204" pitchFamily="66" charset="0"/>
                        </a:rPr>
                        <a:t>How is the family changing?</a:t>
                      </a:r>
                    </a:p>
                    <a:p>
                      <a:r>
                        <a:rPr lang="en-GB" sz="1600" baseline="0" dirty="0">
                          <a:latin typeface="Comic Sans MS" panose="030F0702030302020204" pitchFamily="66" charset="0"/>
                        </a:rPr>
                        <a:t>What type of families do people live in?</a:t>
                      </a:r>
                    </a:p>
                    <a:p>
                      <a:r>
                        <a:rPr lang="en-GB" sz="1600" baseline="0" dirty="0">
                          <a:latin typeface="Comic Sans MS" panose="030F0702030302020204" pitchFamily="66" charset="0"/>
                        </a:rPr>
                        <a:t>Who is responsible for housework?</a:t>
                      </a:r>
                    </a:p>
                    <a:p>
                      <a:r>
                        <a:rPr lang="en-GB" sz="1600" baseline="0" dirty="0">
                          <a:latin typeface="Comic Sans MS" panose="030F0702030302020204" pitchFamily="66" charset="0"/>
                        </a:rPr>
                        <a:t>Is the best time in history to be a child?</a:t>
                      </a:r>
                    </a:p>
                  </a:txBody>
                  <a:tcPr/>
                </a:tc>
                <a:tc>
                  <a:txBody>
                    <a:bodyPr/>
                    <a:lstStyle/>
                    <a:p>
                      <a:r>
                        <a:rPr lang="en-GB" sz="1600" dirty="0">
                          <a:latin typeface="Comic Sans MS" panose="030F0702030302020204" pitchFamily="66" charset="0"/>
                        </a:rPr>
                        <a:t>Beliefs in Society.</a:t>
                      </a:r>
                    </a:p>
                    <a:p>
                      <a:endParaRPr lang="en-GB" sz="1600" dirty="0">
                        <a:latin typeface="Comic Sans MS" panose="030F0702030302020204" pitchFamily="66" charset="0"/>
                      </a:endParaRPr>
                    </a:p>
                    <a:p>
                      <a:r>
                        <a:rPr lang="en-GB" sz="1600" dirty="0">
                          <a:latin typeface="Comic Sans MS" panose="030F0702030302020204" pitchFamily="66" charset="0"/>
                        </a:rPr>
                        <a:t>Why</a:t>
                      </a:r>
                      <a:r>
                        <a:rPr lang="en-GB" sz="1600" baseline="0" dirty="0">
                          <a:latin typeface="Comic Sans MS" panose="030F0702030302020204" pitchFamily="66" charset="0"/>
                        </a:rPr>
                        <a:t> are people religious?</a:t>
                      </a:r>
                    </a:p>
                    <a:p>
                      <a:r>
                        <a:rPr lang="en-GB" sz="1600" baseline="0" dirty="0">
                          <a:latin typeface="Comic Sans MS" panose="030F0702030302020204" pitchFamily="66" charset="0"/>
                        </a:rPr>
                        <a:t>Does religion aid change or stop it?</a:t>
                      </a:r>
                    </a:p>
                    <a:p>
                      <a:r>
                        <a:rPr lang="en-GB" sz="1600" baseline="0" dirty="0">
                          <a:latin typeface="Comic Sans MS" panose="030F0702030302020204" pitchFamily="66" charset="0"/>
                        </a:rPr>
                        <a:t>Why do people join suicide sects?</a:t>
                      </a:r>
                    </a:p>
                    <a:p>
                      <a:r>
                        <a:rPr lang="en-GB" sz="1600" baseline="0" dirty="0">
                          <a:latin typeface="Comic Sans MS" panose="030F0702030302020204" pitchFamily="66" charset="0"/>
                        </a:rPr>
                        <a:t>Why is there an increase in religious fundamentalism?</a:t>
                      </a:r>
                    </a:p>
                    <a:p>
                      <a:r>
                        <a:rPr lang="en-GB" sz="1600" baseline="0" dirty="0">
                          <a:latin typeface="Comic Sans MS" panose="030F0702030302020204" pitchFamily="66" charset="0"/>
                        </a:rPr>
                        <a:t>Does religion matter anymore?</a:t>
                      </a:r>
                    </a:p>
                  </a:txBody>
                  <a:tcPr/>
                </a:tc>
                <a:extLst>
                  <a:ext uri="{0D108BD9-81ED-4DB2-BD59-A6C34878D82A}">
                    <a16:rowId xmlns:a16="http://schemas.microsoft.com/office/drawing/2014/main" val="10001"/>
                  </a:ext>
                </a:extLst>
              </a:tr>
              <a:tr h="2274578">
                <a:tc>
                  <a:txBody>
                    <a:bodyPr/>
                    <a:lstStyle/>
                    <a:p>
                      <a:endParaRPr lang="en-GB" dirty="0"/>
                    </a:p>
                  </a:txBody>
                  <a:tcPr/>
                </a:tc>
                <a:tc>
                  <a:txBody>
                    <a:bodyPr/>
                    <a:lstStyle/>
                    <a:p>
                      <a:r>
                        <a:rPr lang="en-GB" sz="1600" dirty="0">
                          <a:latin typeface="Comic Sans MS" panose="030F0702030302020204" pitchFamily="66" charset="0"/>
                        </a:rPr>
                        <a:t>Education and Methods.</a:t>
                      </a:r>
                    </a:p>
                    <a:p>
                      <a:endParaRPr lang="en-GB" sz="1600" dirty="0">
                        <a:latin typeface="Comic Sans MS" panose="030F0702030302020204" pitchFamily="66" charset="0"/>
                      </a:endParaRPr>
                    </a:p>
                    <a:p>
                      <a:r>
                        <a:rPr lang="en-GB" sz="1600" dirty="0">
                          <a:latin typeface="Comic Sans MS" panose="030F0702030302020204" pitchFamily="66" charset="0"/>
                        </a:rPr>
                        <a:t>How</a:t>
                      </a:r>
                      <a:r>
                        <a:rPr lang="en-GB" sz="1600" baseline="0" dirty="0">
                          <a:latin typeface="Comic Sans MS" panose="030F0702030302020204" pitchFamily="66" charset="0"/>
                        </a:rPr>
                        <a:t> does the government affect the UK education system?</a:t>
                      </a:r>
                    </a:p>
                    <a:p>
                      <a:r>
                        <a:rPr lang="en-GB" sz="1600" baseline="0" dirty="0">
                          <a:latin typeface="Comic Sans MS" panose="030F0702030302020204" pitchFamily="66" charset="0"/>
                        </a:rPr>
                        <a:t>Why do girls do better than boys in school?</a:t>
                      </a:r>
                    </a:p>
                    <a:p>
                      <a:r>
                        <a:rPr lang="en-GB" sz="1600" baseline="0" dirty="0">
                          <a:latin typeface="Comic Sans MS" panose="030F0702030302020204" pitchFamily="66" charset="0"/>
                        </a:rPr>
                        <a:t>How do sociologists do research?</a:t>
                      </a:r>
                    </a:p>
                    <a:p>
                      <a:r>
                        <a:rPr lang="en-GB" sz="1600" baseline="0" dirty="0">
                          <a:latin typeface="Comic Sans MS" panose="030F0702030302020204" pitchFamily="66" charset="0"/>
                        </a:rPr>
                        <a:t>What research methods are the best?</a:t>
                      </a:r>
                      <a:endParaRPr lang="en-GB" sz="1600" dirty="0">
                        <a:latin typeface="Comic Sans MS" panose="030F0702030302020204" pitchFamily="66" charset="0"/>
                      </a:endParaRPr>
                    </a:p>
                  </a:txBody>
                  <a:tcPr/>
                </a:tc>
                <a:tc>
                  <a:txBody>
                    <a:bodyPr/>
                    <a:lstStyle/>
                    <a:p>
                      <a:r>
                        <a:rPr lang="en-GB" sz="1600" dirty="0">
                          <a:latin typeface="Comic Sans MS" panose="030F0702030302020204" pitchFamily="66" charset="0"/>
                        </a:rPr>
                        <a:t>Crime and Deviance and Theory and Methods.</a:t>
                      </a:r>
                    </a:p>
                    <a:p>
                      <a:r>
                        <a:rPr lang="en-GB" sz="1600" dirty="0">
                          <a:latin typeface="Comic Sans MS" panose="030F0702030302020204" pitchFamily="66" charset="0"/>
                        </a:rPr>
                        <a:t>Who commits crime in society?</a:t>
                      </a:r>
                    </a:p>
                    <a:p>
                      <a:r>
                        <a:rPr lang="en-GB" sz="1600" dirty="0">
                          <a:latin typeface="Comic Sans MS" panose="030F0702030302020204" pitchFamily="66" charset="0"/>
                        </a:rPr>
                        <a:t>Why do the media</a:t>
                      </a:r>
                      <a:r>
                        <a:rPr lang="en-GB" sz="1600" baseline="0" dirty="0">
                          <a:latin typeface="Comic Sans MS" panose="030F0702030302020204" pitchFamily="66" charset="0"/>
                        </a:rPr>
                        <a:t> portray crimes as they do?</a:t>
                      </a:r>
                    </a:p>
                    <a:p>
                      <a:r>
                        <a:rPr lang="en-GB" sz="1600" baseline="0" dirty="0">
                          <a:latin typeface="Comic Sans MS" panose="030F0702030302020204" pitchFamily="66" charset="0"/>
                        </a:rPr>
                        <a:t>Why do people join gangs?</a:t>
                      </a:r>
                    </a:p>
                    <a:p>
                      <a:r>
                        <a:rPr lang="en-GB" sz="1600" baseline="0" dirty="0">
                          <a:latin typeface="Comic Sans MS" panose="030F0702030302020204" pitchFamily="66" charset="0"/>
                        </a:rPr>
                        <a:t>Is sociology a science?</a:t>
                      </a:r>
                    </a:p>
                    <a:p>
                      <a:r>
                        <a:rPr lang="en-GB" sz="1600" baseline="0" dirty="0">
                          <a:latin typeface="Comic Sans MS" panose="030F0702030302020204" pitchFamily="66" charset="0"/>
                        </a:rPr>
                        <a:t>Do we live in a postmodern society?</a:t>
                      </a:r>
                      <a:endParaRPr lang="en-GB" sz="1600" dirty="0">
                        <a:latin typeface="Comic Sans MS" panose="030F0702030302020204" pitchFamily="66" charset="0"/>
                      </a:endParaRPr>
                    </a:p>
                  </a:txBody>
                  <a:tcPr/>
                </a:tc>
                <a:extLst>
                  <a:ext uri="{0D108BD9-81ED-4DB2-BD59-A6C34878D82A}">
                    <a16:rowId xmlns:a16="http://schemas.microsoft.com/office/drawing/2014/main" val="10002"/>
                  </a:ext>
                </a:extLst>
              </a:tr>
            </a:tbl>
          </a:graphicData>
        </a:graphic>
      </p:graphicFrame>
      <p:pic>
        <p:nvPicPr>
          <p:cNvPr id="3" name="Recorded Sound">
            <a:hlinkClick r:id="" action="ppaction://media"/>
            <a:extLst>
              <a:ext uri="{FF2B5EF4-FFF2-40B4-BE49-F238E27FC236}">
                <a16:creationId xmlns:a16="http://schemas.microsoft.com/office/drawing/2014/main" id="{C12DDA12-C476-4C6D-9E68-6FE67333FA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u="sng" dirty="0">
                <a:solidFill>
                  <a:srgbClr val="00B050"/>
                </a:solidFill>
                <a:latin typeface="Comic Sans MS" panose="030F0702030302020204" pitchFamily="66" charset="0"/>
              </a:rPr>
              <a:t>Families and Households.</a:t>
            </a:r>
          </a:p>
        </p:txBody>
      </p:sp>
      <p:pic>
        <p:nvPicPr>
          <p:cNvPr id="5122" name="Picture 2"/>
          <p:cNvPicPr>
            <a:picLocks noChangeAspect="1" noChangeArrowheads="1"/>
          </p:cNvPicPr>
          <p:nvPr/>
        </p:nvPicPr>
        <p:blipFill>
          <a:blip r:embed="rId4" cstate="print"/>
          <a:srcRect/>
          <a:stretch>
            <a:fillRect/>
          </a:stretch>
        </p:blipFill>
        <p:spPr bwMode="auto">
          <a:xfrm>
            <a:off x="5642137" y="2105472"/>
            <a:ext cx="3501863" cy="4752528"/>
          </a:xfrm>
          <a:prstGeom prst="rect">
            <a:avLst/>
          </a:prstGeom>
          <a:noFill/>
          <a:ln w="9525">
            <a:noFill/>
            <a:miter lim="800000"/>
            <a:headEnd/>
            <a:tailEnd/>
          </a:ln>
        </p:spPr>
      </p:pic>
      <p:sp>
        <p:nvSpPr>
          <p:cNvPr id="5" name="Rounded Rectangular Callout 4"/>
          <p:cNvSpPr/>
          <p:nvPr/>
        </p:nvSpPr>
        <p:spPr>
          <a:xfrm>
            <a:off x="323528" y="1196752"/>
            <a:ext cx="5688632" cy="5112568"/>
          </a:xfrm>
          <a:prstGeom prst="wedgeRoundRectCallout">
            <a:avLst>
              <a:gd name="adj1" fmla="val 64978"/>
              <a:gd name="adj2" fmla="val -8491"/>
              <a:gd name="adj3" fmla="val 16667"/>
            </a:avLst>
          </a:prstGeom>
          <a:solidFill>
            <a:schemeClr val="bg1"/>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3200" dirty="0">
                <a:solidFill>
                  <a:srgbClr val="00B050"/>
                </a:solidFill>
                <a:latin typeface="Comic Sans MS" panose="030F0702030302020204" pitchFamily="66" charset="0"/>
              </a:rPr>
              <a:t>I am George Murdock.</a:t>
            </a:r>
          </a:p>
          <a:p>
            <a:pPr algn="ctr"/>
            <a:endParaRPr lang="en-GB" sz="3200" dirty="0">
              <a:solidFill>
                <a:srgbClr val="00B050"/>
              </a:solidFill>
              <a:latin typeface="Comic Sans MS" panose="030F0702030302020204" pitchFamily="66" charset="0"/>
            </a:endParaRPr>
          </a:p>
          <a:p>
            <a:pPr algn="ctr"/>
            <a:r>
              <a:rPr lang="en-GB" sz="3200" dirty="0">
                <a:solidFill>
                  <a:srgbClr val="00B050"/>
                </a:solidFill>
                <a:latin typeface="Comic Sans MS" panose="030F0702030302020204" pitchFamily="66" charset="0"/>
              </a:rPr>
              <a:t> I believe the nuclear family is universal.</a:t>
            </a:r>
          </a:p>
          <a:p>
            <a:pPr algn="ctr"/>
            <a:endParaRPr lang="en-GB" sz="3200" dirty="0">
              <a:solidFill>
                <a:srgbClr val="00B050"/>
              </a:solidFill>
              <a:latin typeface="Comic Sans MS" panose="030F0702030302020204" pitchFamily="66" charset="0"/>
            </a:endParaRPr>
          </a:p>
          <a:p>
            <a:pPr algn="ctr"/>
            <a:r>
              <a:rPr lang="en-GB" sz="3200" dirty="0">
                <a:solidFill>
                  <a:srgbClr val="00B050"/>
                </a:solidFill>
                <a:latin typeface="Comic Sans MS" panose="030F0702030302020204" pitchFamily="66" charset="0"/>
              </a:rPr>
              <a:t>The Nuclear Family is:</a:t>
            </a:r>
          </a:p>
          <a:p>
            <a:pPr algn="ctr"/>
            <a:endParaRPr lang="en-GB" sz="3200" dirty="0">
              <a:solidFill>
                <a:srgbClr val="00B050"/>
              </a:solidFill>
              <a:latin typeface="Comic Sans MS" panose="030F0702030302020204" pitchFamily="66" charset="0"/>
            </a:endParaRPr>
          </a:p>
          <a:p>
            <a:pPr algn="ctr"/>
            <a:r>
              <a:rPr lang="en-GB" sz="3200" dirty="0">
                <a:solidFill>
                  <a:srgbClr val="00B050"/>
                </a:solidFill>
                <a:latin typeface="Comic Sans MS" panose="030F0702030302020204" pitchFamily="66" charset="0"/>
              </a:rPr>
              <a:t>Father + Mother + Their Children.  </a:t>
            </a:r>
          </a:p>
          <a:p>
            <a:pPr algn="ctr"/>
            <a:endParaRPr lang="en-GB" dirty="0"/>
          </a:p>
          <a:p>
            <a:pPr algn="ctr"/>
            <a:endParaRPr lang="en-GB" dirty="0"/>
          </a:p>
        </p:txBody>
      </p:sp>
      <p:pic>
        <p:nvPicPr>
          <p:cNvPr id="7" name="Picture 2"/>
          <p:cNvPicPr>
            <a:picLocks noChangeAspect="1" noChangeArrowheads="1"/>
          </p:cNvPicPr>
          <p:nvPr/>
        </p:nvPicPr>
        <p:blipFill>
          <a:blip r:embed="rId5" cstate="print"/>
          <a:srcRect/>
          <a:stretch>
            <a:fillRect/>
          </a:stretch>
        </p:blipFill>
        <p:spPr bwMode="auto">
          <a:xfrm>
            <a:off x="5220072" y="4210050"/>
            <a:ext cx="1724025" cy="2647950"/>
          </a:xfrm>
          <a:prstGeom prst="rect">
            <a:avLst/>
          </a:prstGeom>
          <a:noFill/>
          <a:ln w="9525">
            <a:noFill/>
            <a:miter lim="800000"/>
            <a:headEnd/>
            <a:tailEnd/>
          </a:ln>
        </p:spPr>
      </p:pic>
      <p:pic>
        <p:nvPicPr>
          <p:cNvPr id="3" name="Recorded Sound">
            <a:hlinkClick r:id="" action="ppaction://media"/>
            <a:extLst>
              <a:ext uri="{FF2B5EF4-FFF2-40B4-BE49-F238E27FC236}">
                <a16:creationId xmlns:a16="http://schemas.microsoft.com/office/drawing/2014/main" id="{960FA8C8-451C-45EF-B5CC-820DC9A921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solidFill>
                  <a:srgbClr val="FF0000"/>
                </a:solidFill>
              </a:rPr>
              <a:t>Is the Nuclear Family Universal?</a:t>
            </a:r>
          </a:p>
        </p:txBody>
      </p:sp>
      <p:pic>
        <p:nvPicPr>
          <p:cNvPr id="8194" name="Picture 2"/>
          <p:cNvPicPr>
            <a:picLocks noChangeAspect="1" noChangeArrowheads="1"/>
          </p:cNvPicPr>
          <p:nvPr/>
        </p:nvPicPr>
        <p:blipFill>
          <a:blip r:embed="rId4" cstate="print"/>
          <a:srcRect/>
          <a:stretch>
            <a:fillRect/>
          </a:stretch>
        </p:blipFill>
        <p:spPr bwMode="auto">
          <a:xfrm>
            <a:off x="395536" y="1412776"/>
            <a:ext cx="1724025" cy="2647950"/>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5724128" y="1556792"/>
            <a:ext cx="2884632" cy="2160240"/>
          </a:xfrm>
          <a:prstGeom prst="rect">
            <a:avLst/>
          </a:prstGeom>
          <a:noFill/>
          <a:ln w="9525">
            <a:noFill/>
            <a:miter lim="800000"/>
            <a:headEnd/>
            <a:tailEnd/>
          </a:ln>
        </p:spPr>
      </p:pic>
      <p:pic>
        <p:nvPicPr>
          <p:cNvPr id="8196" name="Picture 4"/>
          <p:cNvPicPr>
            <a:picLocks noChangeAspect="1" noChangeArrowheads="1"/>
          </p:cNvPicPr>
          <p:nvPr/>
        </p:nvPicPr>
        <p:blipFill>
          <a:blip r:embed="rId6" cstate="print"/>
          <a:srcRect/>
          <a:stretch>
            <a:fillRect/>
          </a:stretch>
        </p:blipFill>
        <p:spPr bwMode="auto">
          <a:xfrm>
            <a:off x="467544" y="4221088"/>
            <a:ext cx="1914525" cy="2381250"/>
          </a:xfrm>
          <a:prstGeom prst="rect">
            <a:avLst/>
          </a:prstGeom>
          <a:noFill/>
          <a:ln w="9525">
            <a:noFill/>
            <a:miter lim="800000"/>
            <a:headEnd/>
            <a:tailEnd/>
          </a:ln>
        </p:spPr>
      </p:pic>
      <p:pic>
        <p:nvPicPr>
          <p:cNvPr id="8197" name="Picture 5"/>
          <p:cNvPicPr>
            <a:picLocks noChangeAspect="1" noChangeArrowheads="1"/>
          </p:cNvPicPr>
          <p:nvPr/>
        </p:nvPicPr>
        <p:blipFill>
          <a:blip r:embed="rId7" cstate="print"/>
          <a:srcRect/>
          <a:stretch>
            <a:fillRect/>
          </a:stretch>
        </p:blipFill>
        <p:spPr bwMode="auto">
          <a:xfrm>
            <a:off x="5092224" y="4005064"/>
            <a:ext cx="4051776" cy="2852936"/>
          </a:xfrm>
          <a:prstGeom prst="rect">
            <a:avLst/>
          </a:prstGeom>
          <a:noFill/>
          <a:ln w="9525">
            <a:noFill/>
            <a:miter lim="800000"/>
            <a:headEnd/>
            <a:tailEnd/>
          </a:ln>
        </p:spPr>
      </p:pic>
      <p:sp>
        <p:nvSpPr>
          <p:cNvPr id="8" name="TextBox 7"/>
          <p:cNvSpPr txBox="1"/>
          <p:nvPr/>
        </p:nvSpPr>
        <p:spPr>
          <a:xfrm>
            <a:off x="1835696" y="1412776"/>
            <a:ext cx="2160240" cy="923330"/>
          </a:xfrm>
          <a:prstGeom prst="rect">
            <a:avLst/>
          </a:prstGeom>
          <a:noFill/>
        </p:spPr>
        <p:txBody>
          <a:bodyPr wrap="square" rtlCol="0">
            <a:spAutoFit/>
          </a:bodyPr>
          <a:lstStyle/>
          <a:p>
            <a:r>
              <a:rPr lang="en-GB" dirty="0"/>
              <a:t>Nuclear family:</a:t>
            </a:r>
          </a:p>
          <a:p>
            <a:r>
              <a:rPr lang="en-GB" dirty="0"/>
              <a:t>Mother + Father +</a:t>
            </a:r>
          </a:p>
          <a:p>
            <a:r>
              <a:rPr lang="en-GB" dirty="0"/>
              <a:t>Their Children.</a:t>
            </a:r>
          </a:p>
        </p:txBody>
      </p:sp>
      <p:sp>
        <p:nvSpPr>
          <p:cNvPr id="9" name="TextBox 8"/>
          <p:cNvSpPr txBox="1"/>
          <p:nvPr/>
        </p:nvSpPr>
        <p:spPr>
          <a:xfrm>
            <a:off x="3563888" y="2492896"/>
            <a:ext cx="2160240" cy="923330"/>
          </a:xfrm>
          <a:prstGeom prst="rect">
            <a:avLst/>
          </a:prstGeom>
          <a:noFill/>
        </p:spPr>
        <p:txBody>
          <a:bodyPr wrap="square" rtlCol="0">
            <a:spAutoFit/>
          </a:bodyPr>
          <a:lstStyle/>
          <a:p>
            <a:r>
              <a:rPr lang="en-GB" dirty="0"/>
              <a:t>Lone Parent Family:</a:t>
            </a:r>
          </a:p>
          <a:p>
            <a:r>
              <a:rPr lang="en-GB" dirty="0"/>
              <a:t>One parent + their children.</a:t>
            </a:r>
          </a:p>
        </p:txBody>
      </p:sp>
      <p:sp>
        <p:nvSpPr>
          <p:cNvPr id="10" name="TextBox 9"/>
          <p:cNvSpPr txBox="1"/>
          <p:nvPr/>
        </p:nvSpPr>
        <p:spPr>
          <a:xfrm>
            <a:off x="2411760" y="4005064"/>
            <a:ext cx="2160240" cy="1200329"/>
          </a:xfrm>
          <a:prstGeom prst="rect">
            <a:avLst/>
          </a:prstGeom>
          <a:noFill/>
        </p:spPr>
        <p:txBody>
          <a:bodyPr wrap="square" rtlCol="0">
            <a:spAutoFit/>
          </a:bodyPr>
          <a:lstStyle/>
          <a:p>
            <a:r>
              <a:rPr lang="en-GB" dirty="0"/>
              <a:t>Extended Family:</a:t>
            </a:r>
          </a:p>
          <a:p>
            <a:r>
              <a:rPr lang="en-GB" dirty="0"/>
              <a:t>Grandparents+ Parents+ Their Children.</a:t>
            </a:r>
          </a:p>
        </p:txBody>
      </p:sp>
      <p:sp>
        <p:nvSpPr>
          <p:cNvPr id="11" name="TextBox 10"/>
          <p:cNvSpPr txBox="1"/>
          <p:nvPr/>
        </p:nvSpPr>
        <p:spPr>
          <a:xfrm>
            <a:off x="2915816" y="5373216"/>
            <a:ext cx="2520280" cy="1200329"/>
          </a:xfrm>
          <a:prstGeom prst="rect">
            <a:avLst/>
          </a:prstGeom>
          <a:noFill/>
        </p:spPr>
        <p:txBody>
          <a:bodyPr wrap="square" rtlCol="0">
            <a:spAutoFit/>
          </a:bodyPr>
          <a:lstStyle/>
          <a:p>
            <a:r>
              <a:rPr lang="en-GB" dirty="0"/>
              <a:t>Stepfamily:</a:t>
            </a:r>
          </a:p>
          <a:p>
            <a:r>
              <a:rPr lang="en-GB" dirty="0"/>
              <a:t>Mother+ Father+ Children from previous relationships.</a:t>
            </a:r>
          </a:p>
        </p:txBody>
      </p:sp>
      <p:pic>
        <p:nvPicPr>
          <p:cNvPr id="3" name="Recorded Sound">
            <a:hlinkClick r:id="" action="ppaction://media"/>
            <a:extLst>
              <a:ext uri="{FF2B5EF4-FFF2-40B4-BE49-F238E27FC236}">
                <a16:creationId xmlns:a16="http://schemas.microsoft.com/office/drawing/2014/main" id="{A65E2FC8-817F-4110-80E7-DBDE97661C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1460</Words>
  <Application>Microsoft Office PowerPoint</Application>
  <PresentationFormat>On-screen Show (4:3)</PresentationFormat>
  <Paragraphs>121</Paragraphs>
  <Slides>15</Slides>
  <Notes>4</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Comic Sans MS</vt:lpstr>
      <vt:lpstr>Office Theme</vt:lpstr>
      <vt:lpstr>PowerPoint Presentation</vt:lpstr>
      <vt:lpstr>Sociology: Nurture is the biggest factor in choosing someone’s identity.</vt:lpstr>
      <vt:lpstr>What is Sociology?</vt:lpstr>
      <vt:lpstr>Your task.</vt:lpstr>
      <vt:lpstr>PowerPoint Presentation</vt:lpstr>
      <vt:lpstr>PowerPoint Presentation</vt:lpstr>
      <vt:lpstr>A Level Sociology.</vt:lpstr>
      <vt:lpstr>Families and Households.</vt:lpstr>
      <vt:lpstr>Is the Nuclear Family Universal?</vt:lpstr>
      <vt:lpstr>PowerPoint Presentation</vt:lpstr>
      <vt:lpstr>The Nayar Tribe</vt:lpstr>
      <vt:lpstr>Kibbutz System (Israel)</vt:lpstr>
      <vt:lpstr>Polyandrous Families in Nepal.</vt:lpstr>
      <vt:lpstr>Female- Carer Core.</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Adele</dc:creator>
  <cp:lastModifiedBy>adele rigby</cp:lastModifiedBy>
  <cp:revision>11</cp:revision>
  <cp:lastPrinted>2012-02-06T07:29:58Z</cp:lastPrinted>
  <dcterms:created xsi:type="dcterms:W3CDTF">2012-02-05T13:41:59Z</dcterms:created>
  <dcterms:modified xsi:type="dcterms:W3CDTF">2021-01-21T13:48:51Z</dcterms:modified>
</cp:coreProperties>
</file>